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6.xml" ContentType="application/inkml+xml"/>
  <Override PartName="/ppt/notesSlides/notesSlide18.xml" ContentType="application/vnd.openxmlformats-officedocument.presentationml.notesSlide+xml"/>
  <Override PartName="/ppt/ink/ink7.xml" ContentType="application/inkml+xml"/>
  <Override PartName="/ppt/notesSlides/notesSlide19.xml" ContentType="application/vnd.openxmlformats-officedocument.presentationml.notesSlide+xml"/>
  <Override PartName="/ppt/media/image47.jpg" ContentType="image/png"/>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ppt/ink/ink9.xml" ContentType="application/inkml+xml"/>
  <Override PartName="/ppt/notesSlides/notesSlide22.xml" ContentType="application/vnd.openxmlformats-officedocument.presentationml.notesSlide+xml"/>
  <Override PartName="/ppt/ink/ink1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327" r:id="rId2"/>
    <p:sldId id="333" r:id="rId3"/>
    <p:sldId id="332" r:id="rId4"/>
    <p:sldId id="310" r:id="rId5"/>
    <p:sldId id="336" r:id="rId6"/>
    <p:sldId id="330" r:id="rId7"/>
    <p:sldId id="263" r:id="rId8"/>
    <p:sldId id="262" r:id="rId9"/>
    <p:sldId id="306" r:id="rId10"/>
    <p:sldId id="274" r:id="rId11"/>
    <p:sldId id="289" r:id="rId12"/>
    <p:sldId id="294" r:id="rId13"/>
    <p:sldId id="273" r:id="rId14"/>
    <p:sldId id="266" r:id="rId15"/>
    <p:sldId id="304" r:id="rId16"/>
    <p:sldId id="328" r:id="rId17"/>
    <p:sldId id="305" r:id="rId18"/>
    <p:sldId id="322" r:id="rId19"/>
    <p:sldId id="308" r:id="rId20"/>
    <p:sldId id="312" r:id="rId21"/>
    <p:sldId id="324" r:id="rId22"/>
    <p:sldId id="259" r:id="rId23"/>
    <p:sldId id="335" r:id="rId24"/>
    <p:sldId id="331" r:id="rId25"/>
    <p:sldId id="326" r:id="rId26"/>
    <p:sldId id="323" r:id="rId27"/>
    <p:sldId id="279" r:id="rId28"/>
    <p:sldId id="264" r:id="rId29"/>
    <p:sldId id="338" r:id="rId30"/>
    <p:sldId id="314" r:id="rId31"/>
    <p:sldId id="256" r:id="rId32"/>
    <p:sldId id="315" r:id="rId33"/>
    <p:sldId id="316" r:id="rId34"/>
    <p:sldId id="337" r:id="rId35"/>
    <p:sldId id="303" r:id="rId36"/>
    <p:sldId id="3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C6D3-1438-420B-A99D-210E80CA6190}" v="1707" dt="2020-07-01T18:04:46.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1" autoAdjust="0"/>
    <p:restoredTop sz="84758" autoAdjust="0"/>
  </p:normalViewPr>
  <p:slideViewPr>
    <p:cSldViewPr snapToGrid="0">
      <p:cViewPr varScale="1">
        <p:scale>
          <a:sx n="110" d="100"/>
          <a:sy n="110" d="100"/>
        </p:scale>
        <p:origin x="61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userId="10c89910-2772-42c2-85b0-9aedc7ba5cb8" providerId="ADAL" clId="{FA09C6D3-1438-420B-A99D-210E80CA6190}"/>
    <pc:docChg chg="undo custSel addSld delSld modSld sldOrd">
      <pc:chgData name="Bhavya" userId="10c89910-2772-42c2-85b0-9aedc7ba5cb8" providerId="ADAL" clId="{FA09C6D3-1438-420B-A99D-210E80CA6190}" dt="2020-07-01T18:05:59.625" v="3445" actId="1036"/>
      <pc:docMkLst>
        <pc:docMk/>
      </pc:docMkLst>
      <pc:sldChg chg="ord">
        <pc:chgData name="Bhavya" userId="10c89910-2772-42c2-85b0-9aedc7ba5cb8" providerId="ADAL" clId="{FA09C6D3-1438-420B-A99D-210E80CA6190}" dt="2020-07-01T16:17:32.723" v="3064"/>
        <pc:sldMkLst>
          <pc:docMk/>
          <pc:sldMk cId="2370519241" sldId="274"/>
        </pc:sldMkLst>
      </pc:sldChg>
      <pc:sldChg chg="addSp delSp modSp mod ord modAnim">
        <pc:chgData name="Bhavya" userId="10c89910-2772-42c2-85b0-9aedc7ba5cb8" providerId="ADAL" clId="{FA09C6D3-1438-420B-A99D-210E80CA6190}" dt="2020-07-01T15:52:06.455" v="2828" actId="20577"/>
        <pc:sldMkLst>
          <pc:docMk/>
          <pc:sldMk cId="2802992077" sldId="303"/>
        </pc:sldMkLst>
        <pc:spChg chg="mod">
          <ac:chgData name="Bhavya" userId="10c89910-2772-42c2-85b0-9aedc7ba5cb8" providerId="ADAL" clId="{FA09C6D3-1438-420B-A99D-210E80CA6190}" dt="2020-07-01T12:45:42.682" v="63" actId="20577"/>
          <ac:spMkLst>
            <pc:docMk/>
            <pc:sldMk cId="2802992077" sldId="303"/>
            <ac:spMk id="4" creationId="{85CD2134-703D-45AB-8788-7949E9E26341}"/>
          </ac:spMkLst>
        </pc:spChg>
        <pc:spChg chg="mod">
          <ac:chgData name="Bhavya" userId="10c89910-2772-42c2-85b0-9aedc7ba5cb8" providerId="ADAL" clId="{FA09C6D3-1438-420B-A99D-210E80CA6190}" dt="2020-07-01T15:52:06.455" v="2828" actId="20577"/>
          <ac:spMkLst>
            <pc:docMk/>
            <pc:sldMk cId="2802992077" sldId="303"/>
            <ac:spMk id="8" creationId="{3D192E1F-6AA9-4AED-9545-E1A3F73F62A5}"/>
          </ac:spMkLst>
        </pc:spChg>
        <pc:spChg chg="mod">
          <ac:chgData name="Bhavya" userId="10c89910-2772-42c2-85b0-9aedc7ba5cb8" providerId="ADAL" clId="{FA09C6D3-1438-420B-A99D-210E80CA6190}" dt="2020-07-01T15:25:56.420" v="1526" actId="255"/>
          <ac:spMkLst>
            <pc:docMk/>
            <pc:sldMk cId="2802992077" sldId="303"/>
            <ac:spMk id="9" creationId="{BC03569D-1CA4-4654-9DCE-5A1C83CCEE8B}"/>
          </ac:spMkLst>
        </pc:spChg>
        <pc:spChg chg="add del mod">
          <ac:chgData name="Bhavya" userId="10c89910-2772-42c2-85b0-9aedc7ba5cb8" providerId="ADAL" clId="{FA09C6D3-1438-420B-A99D-210E80CA6190}" dt="2020-07-01T15:12:19.743" v="892" actId="478"/>
          <ac:spMkLst>
            <pc:docMk/>
            <pc:sldMk cId="2802992077" sldId="303"/>
            <ac:spMk id="10" creationId="{E019040B-961C-43D1-B822-E387E37B1D91}"/>
          </ac:spMkLst>
        </pc:spChg>
        <pc:spChg chg="add mod">
          <ac:chgData name="Bhavya" userId="10c89910-2772-42c2-85b0-9aedc7ba5cb8" providerId="ADAL" clId="{FA09C6D3-1438-420B-A99D-210E80CA6190}" dt="2020-07-01T15:25:11.346" v="1520" actId="1076"/>
          <ac:spMkLst>
            <pc:docMk/>
            <pc:sldMk cId="2802992077" sldId="303"/>
            <ac:spMk id="11" creationId="{43D3A29F-1C08-4EFA-A909-1D2EF154DA8D}"/>
          </ac:spMkLst>
        </pc:spChg>
        <pc:picChg chg="add mod">
          <ac:chgData name="Bhavya" userId="10c89910-2772-42c2-85b0-9aedc7ba5cb8" providerId="ADAL" clId="{FA09C6D3-1438-420B-A99D-210E80CA6190}" dt="2020-07-01T15:11:56.419" v="890" actId="1076"/>
          <ac:picMkLst>
            <pc:docMk/>
            <pc:sldMk cId="2802992077" sldId="303"/>
            <ac:picMk id="3" creationId="{33C1F2D7-562C-4541-AF42-65A7DFBD6391}"/>
          </ac:picMkLst>
        </pc:picChg>
        <pc:picChg chg="del">
          <ac:chgData name="Bhavya" userId="10c89910-2772-42c2-85b0-9aedc7ba5cb8" providerId="ADAL" clId="{FA09C6D3-1438-420B-A99D-210E80CA6190}" dt="2020-07-01T15:11:15.890" v="883" actId="478"/>
          <ac:picMkLst>
            <pc:docMk/>
            <pc:sldMk cId="2802992077" sldId="303"/>
            <ac:picMk id="6" creationId="{0B16DB1C-8CEB-4E47-BFE9-CADE1187EA67}"/>
          </ac:picMkLst>
        </pc:picChg>
      </pc:sldChg>
      <pc:sldChg chg="modSp mod ord">
        <pc:chgData name="Bhavya" userId="10c89910-2772-42c2-85b0-9aedc7ba5cb8" providerId="ADAL" clId="{FA09C6D3-1438-420B-A99D-210E80CA6190}" dt="2020-07-01T16:18:18.194" v="3080"/>
        <pc:sldMkLst>
          <pc:docMk/>
          <pc:sldMk cId="1605277263" sldId="306"/>
        </pc:sldMkLst>
        <pc:spChg chg="mod">
          <ac:chgData name="Bhavya" userId="10c89910-2772-42c2-85b0-9aedc7ba5cb8" providerId="ADAL" clId="{FA09C6D3-1438-420B-A99D-210E80CA6190}" dt="2020-07-01T16:18:00.814" v="3078" actId="20577"/>
          <ac:spMkLst>
            <pc:docMk/>
            <pc:sldMk cId="1605277263" sldId="306"/>
            <ac:spMk id="19" creationId="{1145B1FC-8B5F-4A10-B215-C60705EDF134}"/>
          </ac:spMkLst>
        </pc:spChg>
      </pc:sldChg>
      <pc:sldChg chg="addSp delSp modSp add mod delAnim modAnim">
        <pc:chgData name="Bhavya" userId="10c89910-2772-42c2-85b0-9aedc7ba5cb8" providerId="ADAL" clId="{FA09C6D3-1438-420B-A99D-210E80CA6190}" dt="2020-07-01T16:21:59.569" v="3081" actId="33524"/>
        <pc:sldMkLst>
          <pc:docMk/>
          <pc:sldMk cId="3384410336" sldId="327"/>
        </pc:sldMkLst>
        <pc:spChg chg="mod">
          <ac:chgData name="Bhavya" userId="10c89910-2772-42c2-85b0-9aedc7ba5cb8" providerId="ADAL" clId="{FA09C6D3-1438-420B-A99D-210E80CA6190}" dt="2020-07-01T16:21:59.569" v="3081" actId="33524"/>
          <ac:spMkLst>
            <pc:docMk/>
            <pc:sldMk cId="3384410336" sldId="327"/>
            <ac:spMk id="2" creationId="{BBEC59E0-B689-4271-A73E-2A6BDD80B6D6}"/>
          </ac:spMkLst>
        </pc:spChg>
        <pc:spChg chg="mod topLvl">
          <ac:chgData name="Bhavya" userId="10c89910-2772-42c2-85b0-9aedc7ba5cb8" providerId="ADAL" clId="{FA09C6D3-1438-420B-A99D-210E80CA6190}" dt="2020-07-01T13:17:57.008" v="528" actId="164"/>
          <ac:spMkLst>
            <pc:docMk/>
            <pc:sldMk cId="3384410336" sldId="327"/>
            <ac:spMk id="8" creationId="{62CAAF9D-8BC5-4A40-8E44-FD1F26F625A2}"/>
          </ac:spMkLst>
        </pc:spChg>
        <pc:spChg chg="mod topLvl">
          <ac:chgData name="Bhavya" userId="10c89910-2772-42c2-85b0-9aedc7ba5cb8" providerId="ADAL" clId="{FA09C6D3-1438-420B-A99D-210E80CA6190}" dt="2020-07-01T13:17:57.008" v="528" actId="164"/>
          <ac:spMkLst>
            <pc:docMk/>
            <pc:sldMk cId="3384410336" sldId="327"/>
            <ac:spMk id="10" creationId="{E2DC3E71-A791-4C1F-A78C-DF7DB873A892}"/>
          </ac:spMkLst>
        </pc:spChg>
        <pc:spChg chg="mod topLvl">
          <ac:chgData name="Bhavya" userId="10c89910-2772-42c2-85b0-9aedc7ba5cb8" providerId="ADAL" clId="{FA09C6D3-1438-420B-A99D-210E80CA6190}" dt="2020-07-01T13:17:57.008" v="528" actId="164"/>
          <ac:spMkLst>
            <pc:docMk/>
            <pc:sldMk cId="3384410336" sldId="327"/>
            <ac:spMk id="11" creationId="{C636EF5F-0428-46CB-B1BA-E89372DF8AB1}"/>
          </ac:spMkLst>
        </pc:spChg>
        <pc:spChg chg="mod topLvl">
          <ac:chgData name="Bhavya" userId="10c89910-2772-42c2-85b0-9aedc7ba5cb8" providerId="ADAL" clId="{FA09C6D3-1438-420B-A99D-210E80CA6190}" dt="2020-07-01T13:17:57.008" v="528" actId="164"/>
          <ac:spMkLst>
            <pc:docMk/>
            <pc:sldMk cId="3384410336" sldId="327"/>
            <ac:spMk id="12" creationId="{34BA6C10-7B83-4395-9AD6-0FCD56714F20}"/>
          </ac:spMkLst>
        </pc:spChg>
        <pc:spChg chg="mod topLvl">
          <ac:chgData name="Bhavya" userId="10c89910-2772-42c2-85b0-9aedc7ba5cb8" providerId="ADAL" clId="{FA09C6D3-1438-420B-A99D-210E80CA6190}" dt="2020-07-01T13:17:57.008" v="528" actId="164"/>
          <ac:spMkLst>
            <pc:docMk/>
            <pc:sldMk cId="3384410336" sldId="327"/>
            <ac:spMk id="13" creationId="{63CCF95C-FD1A-45B4-90B9-EA5D282CE5F3}"/>
          </ac:spMkLst>
        </pc:spChg>
        <pc:spChg chg="del">
          <ac:chgData name="Bhavya" userId="10c89910-2772-42c2-85b0-9aedc7ba5cb8" providerId="ADAL" clId="{FA09C6D3-1438-420B-A99D-210E80CA6190}" dt="2020-07-01T12:53:46.889" v="198" actId="478"/>
          <ac:spMkLst>
            <pc:docMk/>
            <pc:sldMk cId="3384410336" sldId="327"/>
            <ac:spMk id="14" creationId="{5170A45D-678E-4B7C-B4CF-C321F198E255}"/>
          </ac:spMkLst>
        </pc:spChg>
        <pc:spChg chg="del">
          <ac:chgData name="Bhavya" userId="10c89910-2772-42c2-85b0-9aedc7ba5cb8" providerId="ADAL" clId="{FA09C6D3-1438-420B-A99D-210E80CA6190}" dt="2020-07-01T12:53:44.159" v="197" actId="478"/>
          <ac:spMkLst>
            <pc:docMk/>
            <pc:sldMk cId="3384410336" sldId="327"/>
            <ac:spMk id="15" creationId="{E44CC812-7E7B-4B76-8BB6-65EC8FF899D7}"/>
          </ac:spMkLst>
        </pc:spChg>
        <pc:spChg chg="del mod topLvl">
          <ac:chgData name="Bhavya" userId="10c89910-2772-42c2-85b0-9aedc7ba5cb8" providerId="ADAL" clId="{FA09C6D3-1438-420B-A99D-210E80CA6190}" dt="2020-07-01T12:57:27.423" v="233" actId="478"/>
          <ac:spMkLst>
            <pc:docMk/>
            <pc:sldMk cId="3384410336" sldId="327"/>
            <ac:spMk id="16" creationId="{50FA5FD3-7B4D-46EA-9388-792CF0981934}"/>
          </ac:spMkLst>
        </pc:spChg>
        <pc:spChg chg="del mod topLvl">
          <ac:chgData name="Bhavya" userId="10c89910-2772-42c2-85b0-9aedc7ba5cb8" providerId="ADAL" clId="{FA09C6D3-1438-420B-A99D-210E80CA6190}" dt="2020-07-01T12:57:37.647" v="239" actId="478"/>
          <ac:spMkLst>
            <pc:docMk/>
            <pc:sldMk cId="3384410336" sldId="327"/>
            <ac:spMk id="17" creationId="{EE4D3DA8-529F-41B5-B42C-9F9BAF2FFC96}"/>
          </ac:spMkLst>
        </pc:spChg>
        <pc:spChg chg="del mod topLvl">
          <ac:chgData name="Bhavya" userId="10c89910-2772-42c2-85b0-9aedc7ba5cb8" providerId="ADAL" clId="{FA09C6D3-1438-420B-A99D-210E80CA6190}" dt="2020-07-01T12:57:35.262" v="238" actId="478"/>
          <ac:spMkLst>
            <pc:docMk/>
            <pc:sldMk cId="3384410336" sldId="327"/>
            <ac:spMk id="18" creationId="{47486E07-F286-4432-BE66-29D841BAB17D}"/>
          </ac:spMkLst>
        </pc:spChg>
        <pc:spChg chg="mod">
          <ac:chgData name="Bhavya" userId="10c89910-2772-42c2-85b0-9aedc7ba5cb8" providerId="ADAL" clId="{FA09C6D3-1438-420B-A99D-210E80CA6190}" dt="2020-07-01T12:52:00.575" v="162" actId="20577"/>
          <ac:spMkLst>
            <pc:docMk/>
            <pc:sldMk cId="3384410336" sldId="327"/>
            <ac:spMk id="19" creationId="{1145B1FC-8B5F-4A10-B215-C60705EDF134}"/>
          </ac:spMkLst>
        </pc:spChg>
        <pc:spChg chg="del mod topLvl">
          <ac:chgData name="Bhavya" userId="10c89910-2772-42c2-85b0-9aedc7ba5cb8" providerId="ADAL" clId="{FA09C6D3-1438-420B-A99D-210E80CA6190}" dt="2020-07-01T12:57:33.830" v="237" actId="478"/>
          <ac:spMkLst>
            <pc:docMk/>
            <pc:sldMk cId="3384410336" sldId="327"/>
            <ac:spMk id="20" creationId="{528B77C4-D477-426A-B0C9-659ABE9121E3}"/>
          </ac:spMkLst>
        </pc:spChg>
        <pc:spChg chg="del">
          <ac:chgData name="Bhavya" userId="10c89910-2772-42c2-85b0-9aedc7ba5cb8" providerId="ADAL" clId="{FA09C6D3-1438-420B-A99D-210E80CA6190}" dt="2020-07-01T12:53:13.264" v="166" actId="478"/>
          <ac:spMkLst>
            <pc:docMk/>
            <pc:sldMk cId="3384410336" sldId="327"/>
            <ac:spMk id="21" creationId="{2E68E372-245A-44FC-828C-7197B96ABDC4}"/>
          </ac:spMkLst>
        </pc:spChg>
        <pc:spChg chg="mod">
          <ac:chgData name="Bhavya" userId="10c89910-2772-42c2-85b0-9aedc7ba5cb8" providerId="ADAL" clId="{FA09C6D3-1438-420B-A99D-210E80CA6190}" dt="2020-07-01T15:51:44.975" v="2817" actId="20577"/>
          <ac:spMkLst>
            <pc:docMk/>
            <pc:sldMk cId="3384410336" sldId="327"/>
            <ac:spMk id="22" creationId="{72FCB9E0-CE84-425E-B799-5920FD8E57C0}"/>
          </ac:spMkLst>
        </pc:spChg>
        <pc:spChg chg="del mod">
          <ac:chgData name="Bhavya" userId="10c89910-2772-42c2-85b0-9aedc7ba5cb8" providerId="ADAL" clId="{FA09C6D3-1438-420B-A99D-210E80CA6190}" dt="2020-07-01T12:53:11.910" v="165" actId="478"/>
          <ac:spMkLst>
            <pc:docMk/>
            <pc:sldMk cId="3384410336" sldId="327"/>
            <ac:spMk id="24" creationId="{CECA6901-04F7-4830-BCBB-54929031E8C1}"/>
          </ac:spMkLst>
        </pc:spChg>
        <pc:spChg chg="del">
          <ac:chgData name="Bhavya" userId="10c89910-2772-42c2-85b0-9aedc7ba5cb8" providerId="ADAL" clId="{FA09C6D3-1438-420B-A99D-210E80CA6190}" dt="2020-07-01T12:53:14.262" v="167" actId="478"/>
          <ac:spMkLst>
            <pc:docMk/>
            <pc:sldMk cId="3384410336" sldId="327"/>
            <ac:spMk id="25" creationId="{C85BEA8B-8011-4C2D-91FA-2189F45C616A}"/>
          </ac:spMkLst>
        </pc:spChg>
        <pc:spChg chg="del">
          <ac:chgData name="Bhavya" userId="10c89910-2772-42c2-85b0-9aedc7ba5cb8" providerId="ADAL" clId="{FA09C6D3-1438-420B-A99D-210E80CA6190}" dt="2020-07-01T12:53:15.777" v="168" actId="478"/>
          <ac:spMkLst>
            <pc:docMk/>
            <pc:sldMk cId="3384410336" sldId="327"/>
            <ac:spMk id="26" creationId="{DF67B4D8-1716-487C-BB0D-C1FC3B60D69C}"/>
          </ac:spMkLst>
        </pc:spChg>
        <pc:spChg chg="add mod ord">
          <ac:chgData name="Bhavya" userId="10c89910-2772-42c2-85b0-9aedc7ba5cb8" providerId="ADAL" clId="{FA09C6D3-1438-420B-A99D-210E80CA6190}" dt="2020-07-01T13:17:57.008" v="528" actId="164"/>
          <ac:spMkLst>
            <pc:docMk/>
            <pc:sldMk cId="3384410336" sldId="327"/>
            <ac:spMk id="27" creationId="{F83EC286-0328-46A0-A027-C35B7C1EA251}"/>
          </ac:spMkLst>
        </pc:spChg>
        <pc:spChg chg="add del mod">
          <ac:chgData name="Bhavya" userId="10c89910-2772-42c2-85b0-9aedc7ba5cb8" providerId="ADAL" clId="{FA09C6D3-1438-420B-A99D-210E80CA6190}" dt="2020-07-01T12:57:32.319" v="236" actId="478"/>
          <ac:spMkLst>
            <pc:docMk/>
            <pc:sldMk cId="3384410336" sldId="327"/>
            <ac:spMk id="29" creationId="{27F1C74A-4A45-407E-A8D6-415B1E009861}"/>
          </ac:spMkLst>
        </pc:spChg>
        <pc:spChg chg="add del mod">
          <ac:chgData name="Bhavya" userId="10c89910-2772-42c2-85b0-9aedc7ba5cb8" providerId="ADAL" clId="{FA09C6D3-1438-420B-A99D-210E80CA6190}" dt="2020-07-01T12:57:30.382" v="235" actId="478"/>
          <ac:spMkLst>
            <pc:docMk/>
            <pc:sldMk cId="3384410336" sldId="327"/>
            <ac:spMk id="30" creationId="{A44F028F-43A3-458D-806C-FAD926B62314}"/>
          </ac:spMkLst>
        </pc:spChg>
        <pc:spChg chg="add mod">
          <ac:chgData name="Bhavya" userId="10c89910-2772-42c2-85b0-9aedc7ba5cb8" providerId="ADAL" clId="{FA09C6D3-1438-420B-A99D-210E80CA6190}" dt="2020-07-01T13:17:57.008" v="528" actId="164"/>
          <ac:spMkLst>
            <pc:docMk/>
            <pc:sldMk cId="3384410336" sldId="327"/>
            <ac:spMk id="31" creationId="{86D73BA7-4D75-4100-9583-5E3C72954582}"/>
          </ac:spMkLst>
        </pc:spChg>
        <pc:grpChg chg="add mod">
          <ac:chgData name="Bhavya" userId="10c89910-2772-42c2-85b0-9aedc7ba5cb8" providerId="ADAL" clId="{FA09C6D3-1438-420B-A99D-210E80CA6190}" dt="2020-07-01T13:24:30.189" v="577" actId="1076"/>
          <ac:grpSpMkLst>
            <pc:docMk/>
            <pc:sldMk cId="3384410336" sldId="327"/>
            <ac:grpSpMk id="4" creationId="{1405887D-624E-474E-BF1E-679CFA06444D}"/>
          </ac:grpSpMkLst>
        </pc:grpChg>
        <pc:grpChg chg="del mod">
          <ac:chgData name="Bhavya" userId="10c89910-2772-42c2-85b0-9aedc7ba5cb8" providerId="ADAL" clId="{FA09C6D3-1438-420B-A99D-210E80CA6190}" dt="2020-07-01T12:53:57.046" v="199" actId="165"/>
          <ac:grpSpMkLst>
            <pc:docMk/>
            <pc:sldMk cId="3384410336" sldId="327"/>
            <ac:grpSpMk id="6" creationId="{5C25033B-6EC4-4B58-9C95-6000123EC499}"/>
          </ac:grpSpMkLst>
        </pc:grpChg>
        <pc:grpChg chg="del mod topLvl">
          <ac:chgData name="Bhavya" userId="10c89910-2772-42c2-85b0-9aedc7ba5cb8" providerId="ADAL" clId="{FA09C6D3-1438-420B-A99D-210E80CA6190}" dt="2020-07-01T12:54:02.350" v="200" actId="165"/>
          <ac:grpSpMkLst>
            <pc:docMk/>
            <pc:sldMk cId="3384410336" sldId="327"/>
            <ac:grpSpMk id="7" creationId="{7E82BE49-7C8B-47E5-A9D6-E47252591E1B}"/>
          </ac:grpSpMkLst>
        </pc:grpChg>
        <pc:picChg chg="del">
          <ac:chgData name="Bhavya" userId="10c89910-2772-42c2-85b0-9aedc7ba5cb8" providerId="ADAL" clId="{FA09C6D3-1438-420B-A99D-210E80CA6190}" dt="2020-07-01T12:53:08.269" v="163" actId="478"/>
          <ac:picMkLst>
            <pc:docMk/>
            <pc:sldMk cId="3384410336" sldId="327"/>
            <ac:picMk id="5" creationId="{77E1734D-62B1-4AFC-A292-F723A0F3B660}"/>
          </ac:picMkLst>
        </pc:picChg>
        <pc:cxnChg chg="mod topLvl">
          <ac:chgData name="Bhavya" userId="10c89910-2772-42c2-85b0-9aedc7ba5cb8" providerId="ADAL" clId="{FA09C6D3-1438-420B-A99D-210E80CA6190}" dt="2020-07-01T13:17:57.008" v="528" actId="164"/>
          <ac:cxnSpMkLst>
            <pc:docMk/>
            <pc:sldMk cId="3384410336" sldId="327"/>
            <ac:cxnSpMk id="9" creationId="{9622DB27-6095-4A1B-B9C1-E8B0B5994E45}"/>
          </ac:cxnSpMkLst>
        </pc:cxnChg>
      </pc:sldChg>
      <pc:sldChg chg="addSp modSp add mod modAnim">
        <pc:chgData name="Bhavya" userId="10c89910-2772-42c2-85b0-9aedc7ba5cb8" providerId="ADAL" clId="{FA09C6D3-1438-420B-A99D-210E80CA6190}" dt="2020-07-01T15:46:37.647" v="2704" actId="20577"/>
        <pc:sldMkLst>
          <pc:docMk/>
          <pc:sldMk cId="3813723822" sldId="328"/>
        </pc:sldMkLst>
        <pc:spChg chg="mod">
          <ac:chgData name="Bhavya" userId="10c89910-2772-42c2-85b0-9aedc7ba5cb8" providerId="ADAL" clId="{FA09C6D3-1438-420B-A99D-210E80CA6190}" dt="2020-07-01T12:59:24.303" v="270" actId="20577"/>
          <ac:spMkLst>
            <pc:docMk/>
            <pc:sldMk cId="3813723822" sldId="328"/>
            <ac:spMk id="4" creationId="{85CD2134-703D-45AB-8788-7949E9E26341}"/>
          </ac:spMkLst>
        </pc:spChg>
        <pc:spChg chg="add mod">
          <ac:chgData name="Bhavya" userId="10c89910-2772-42c2-85b0-9aedc7ba5cb8" providerId="ADAL" clId="{FA09C6D3-1438-420B-A99D-210E80CA6190}" dt="2020-07-01T15:46:37.647" v="2704" actId="20577"/>
          <ac:spMkLst>
            <pc:docMk/>
            <pc:sldMk cId="3813723822" sldId="328"/>
            <ac:spMk id="6" creationId="{76BFEC45-F6AE-49C0-936C-DEE92D576AD4}"/>
          </ac:spMkLst>
        </pc:spChg>
        <pc:spChg chg="mod">
          <ac:chgData name="Bhavya" userId="10c89910-2772-42c2-85b0-9aedc7ba5cb8" providerId="ADAL" clId="{FA09C6D3-1438-420B-A99D-210E80CA6190}" dt="2020-07-01T15:45:07.611" v="2609" actId="1076"/>
          <ac:spMkLst>
            <pc:docMk/>
            <pc:sldMk cId="3813723822" sldId="328"/>
            <ac:spMk id="8" creationId="{7CE2ADF6-BFEB-4EBD-9EDE-C7106721D71A}"/>
          </ac:spMkLst>
        </pc:spChg>
      </pc:sldChg>
      <pc:sldChg chg="modSp add del mod">
        <pc:chgData name="Bhavya" userId="10c89910-2772-42c2-85b0-9aedc7ba5cb8" providerId="ADAL" clId="{FA09C6D3-1438-420B-A99D-210E80CA6190}" dt="2020-07-01T16:48:08.579" v="3166" actId="47"/>
        <pc:sldMkLst>
          <pc:docMk/>
          <pc:sldMk cId="2556922307" sldId="329"/>
        </pc:sldMkLst>
        <pc:spChg chg="mod">
          <ac:chgData name="Bhavya" userId="10c89910-2772-42c2-85b0-9aedc7ba5cb8" providerId="ADAL" clId="{FA09C6D3-1438-420B-A99D-210E80CA6190}" dt="2020-07-01T12:59:12.192" v="253" actId="20577"/>
          <ac:spMkLst>
            <pc:docMk/>
            <pc:sldMk cId="2556922307" sldId="329"/>
            <ac:spMk id="4" creationId="{85CD2134-703D-45AB-8788-7949E9E26341}"/>
          </ac:spMkLst>
        </pc:spChg>
        <pc:spChg chg="mod">
          <ac:chgData name="Bhavya" userId="10c89910-2772-42c2-85b0-9aedc7ba5cb8" providerId="ADAL" clId="{FA09C6D3-1438-420B-A99D-210E80CA6190}" dt="2020-07-01T16:09:48.639" v="3062" actId="20577"/>
          <ac:spMkLst>
            <pc:docMk/>
            <pc:sldMk cId="2556922307" sldId="329"/>
            <ac:spMk id="8" creationId="{7CE2ADF6-BFEB-4EBD-9EDE-C7106721D71A}"/>
          </ac:spMkLst>
        </pc:spChg>
      </pc:sldChg>
      <pc:sldChg chg="addSp delSp modSp add mod modAnim">
        <pc:chgData name="Bhavya" userId="10c89910-2772-42c2-85b0-9aedc7ba5cb8" providerId="ADAL" clId="{FA09C6D3-1438-420B-A99D-210E80CA6190}" dt="2020-07-01T17:50:40.945" v="3428" actId="1076"/>
        <pc:sldMkLst>
          <pc:docMk/>
          <pc:sldMk cId="2212233854" sldId="330"/>
        </pc:sldMkLst>
        <pc:spChg chg="mod">
          <ac:chgData name="Bhavya" userId="10c89910-2772-42c2-85b0-9aedc7ba5cb8" providerId="ADAL" clId="{FA09C6D3-1438-420B-A99D-210E80CA6190}" dt="2020-07-01T13:06:01.311" v="301" actId="20577"/>
          <ac:spMkLst>
            <pc:docMk/>
            <pc:sldMk cId="2212233854" sldId="330"/>
            <ac:spMk id="4" creationId="{85CD2134-703D-45AB-8788-7949E9E26341}"/>
          </ac:spMkLst>
        </pc:spChg>
        <pc:spChg chg="add mod">
          <ac:chgData name="Bhavya" userId="10c89910-2772-42c2-85b0-9aedc7ba5cb8" providerId="ADAL" clId="{FA09C6D3-1438-420B-A99D-210E80CA6190}" dt="2020-07-01T17:50:40.945" v="3428" actId="1076"/>
          <ac:spMkLst>
            <pc:docMk/>
            <pc:sldMk cId="2212233854" sldId="330"/>
            <ac:spMk id="6" creationId="{636829D4-27F9-4163-8DE1-0FED20DC7997}"/>
          </ac:spMkLst>
        </pc:spChg>
        <pc:spChg chg="del mod">
          <ac:chgData name="Bhavya" userId="10c89910-2772-42c2-85b0-9aedc7ba5cb8" providerId="ADAL" clId="{FA09C6D3-1438-420B-A99D-210E80CA6190}" dt="2020-07-01T13:06:48.271" v="335" actId="478"/>
          <ac:spMkLst>
            <pc:docMk/>
            <pc:sldMk cId="2212233854" sldId="330"/>
            <ac:spMk id="8" creationId="{7CE2ADF6-BFEB-4EBD-9EDE-C7106721D71A}"/>
          </ac:spMkLst>
        </pc:spChg>
      </pc:sldChg>
      <pc:sldChg chg="addSp delSp modSp add mod">
        <pc:chgData name="Bhavya" userId="10c89910-2772-42c2-85b0-9aedc7ba5cb8" providerId="ADAL" clId="{FA09C6D3-1438-420B-A99D-210E80CA6190}" dt="2020-07-01T18:05:59.625" v="3445" actId="1036"/>
        <pc:sldMkLst>
          <pc:docMk/>
          <pc:sldMk cId="1580218652" sldId="331"/>
        </pc:sldMkLst>
        <pc:spChg chg="mod">
          <ac:chgData name="Bhavya" userId="10c89910-2772-42c2-85b0-9aedc7ba5cb8" providerId="ADAL" clId="{FA09C6D3-1438-420B-A99D-210E80CA6190}" dt="2020-07-01T18:05:59.625" v="3445" actId="1036"/>
          <ac:spMkLst>
            <pc:docMk/>
            <pc:sldMk cId="1580218652" sldId="331"/>
            <ac:spMk id="4" creationId="{85CD2134-703D-45AB-8788-7949E9E26341}"/>
          </ac:spMkLst>
        </pc:spChg>
        <pc:spChg chg="del">
          <ac:chgData name="Bhavya" userId="10c89910-2772-42c2-85b0-9aedc7ba5cb8" providerId="ADAL" clId="{FA09C6D3-1438-420B-A99D-210E80CA6190}" dt="2020-07-01T16:25:39.169" v="3082" actId="478"/>
          <ac:spMkLst>
            <pc:docMk/>
            <pc:sldMk cId="1580218652" sldId="331"/>
            <ac:spMk id="8" creationId="{7CE2ADF6-BFEB-4EBD-9EDE-C7106721D71A}"/>
          </ac:spMkLst>
        </pc:spChg>
        <pc:picChg chg="add del mod">
          <ac:chgData name="Bhavya" userId="10c89910-2772-42c2-85b0-9aedc7ba5cb8" providerId="ADAL" clId="{FA09C6D3-1438-420B-A99D-210E80CA6190}" dt="2020-07-01T17:43:24.189" v="3167" actId="478"/>
          <ac:picMkLst>
            <pc:docMk/>
            <pc:sldMk cId="1580218652" sldId="331"/>
            <ac:picMk id="5" creationId="{9A3F892F-840B-490E-AC00-D7E4728205B3}"/>
          </ac:picMkLst>
        </pc:picChg>
        <pc:picChg chg="add mod">
          <ac:chgData name="Bhavya" userId="10c89910-2772-42c2-85b0-9aedc7ba5cb8" providerId="ADAL" clId="{FA09C6D3-1438-420B-A99D-210E80CA6190}" dt="2020-07-01T18:05:39.054" v="3438" actId="1076"/>
          <ac:picMkLst>
            <pc:docMk/>
            <pc:sldMk cId="1580218652" sldId="331"/>
            <ac:picMk id="7" creationId="{631A28C9-2F57-4CBF-A139-2CC7CB795B26}"/>
          </ac:picMkLst>
        </pc:picChg>
        <pc:picChg chg="del">
          <ac:chgData name="Bhavya" userId="10c89910-2772-42c2-85b0-9aedc7ba5cb8" providerId="ADAL" clId="{FA09C6D3-1438-420B-A99D-210E80CA6190}" dt="2020-07-01T16:29:20.192" v="3088" actId="478"/>
          <ac:picMkLst>
            <pc:docMk/>
            <pc:sldMk cId="1580218652" sldId="331"/>
            <ac:picMk id="17" creationId="{659D0B29-B354-4048-AD4D-DAB24FE8587D}"/>
          </ac:picMkLst>
        </pc:picChg>
      </pc:sldChg>
      <pc:sldChg chg="addSp delSp modSp add mod">
        <pc:chgData name="Bhavya" userId="10c89910-2772-42c2-85b0-9aedc7ba5cb8" providerId="ADAL" clId="{FA09C6D3-1438-420B-A99D-210E80CA6190}" dt="2020-07-01T16:42:19.727" v="3165" actId="1076"/>
        <pc:sldMkLst>
          <pc:docMk/>
          <pc:sldMk cId="4181358571" sldId="332"/>
        </pc:sldMkLst>
        <pc:spChg chg="add mod">
          <ac:chgData name="Bhavya" userId="10c89910-2772-42c2-85b0-9aedc7ba5cb8" providerId="ADAL" clId="{FA09C6D3-1438-420B-A99D-210E80CA6190}" dt="2020-07-01T16:42:19.727" v="3165" actId="1076"/>
          <ac:spMkLst>
            <pc:docMk/>
            <pc:sldMk cId="4181358571" sldId="332"/>
            <ac:spMk id="6" creationId="{C2E9410F-7BE9-45D4-8731-9A7405E83E5F}"/>
          </ac:spMkLst>
        </pc:spChg>
        <pc:picChg chg="del">
          <ac:chgData name="Bhavya" userId="10c89910-2772-42c2-85b0-9aedc7ba5cb8" providerId="ADAL" clId="{FA09C6D3-1438-420B-A99D-210E80CA6190}" dt="2020-07-01T16:35:07.464" v="3091" actId="478"/>
          <ac:picMkLst>
            <pc:docMk/>
            <pc:sldMk cId="4181358571" sldId="332"/>
            <ac:picMk id="5" creationId="{9A3F892F-840B-490E-AC00-D7E4728205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17:33:46.69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9E842-1B71-4FDF-8546-7CFAC534C405}"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D757D-DE5A-4CD1-82FB-678E1CF7B585}" type="slidenum">
              <a:rPr lang="en-US" smtClean="0"/>
              <a:t>‹#›</a:t>
            </a:fld>
            <a:endParaRPr lang="en-US"/>
          </a:p>
        </p:txBody>
      </p:sp>
    </p:spTree>
    <p:extLst>
      <p:ext uri="{BB962C8B-B14F-4D97-AF65-F5344CB8AC3E}">
        <p14:creationId xmlns:p14="http://schemas.microsoft.com/office/powerpoint/2010/main" val="323380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s/603763/how-to-upgrade-judges-with-machine-learn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technologyreview.com/s/604122/the-financial-world-wants-to-open-ais-black-box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a:t>
            </a:fld>
            <a:endParaRPr lang="en-US"/>
          </a:p>
        </p:txBody>
      </p:sp>
    </p:spTree>
    <p:extLst>
      <p:ext uri="{BB962C8B-B14F-4D97-AF65-F5344CB8AC3E}">
        <p14:creationId xmlns:p14="http://schemas.microsoft.com/office/powerpoint/2010/main" val="115832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2F99B8-7893-4945-92B8-43E08A28EAD8}"/>
              </a:ext>
            </a:extLst>
          </p:cNvPr>
          <p:cNvSpPr>
            <a:spLocks noGrp="1"/>
          </p:cNvSpPr>
          <p:nvPr>
            <p:ph type="body" idx="1"/>
          </p:nvPr>
        </p:nvSpPr>
        <p:spPr/>
        <p:txBody>
          <a:bodyPr/>
          <a:lstStyle/>
          <a:p>
            <a:r>
              <a:rPr lang="en-US" dirty="0"/>
              <a:t>Human – intentional or unintentional </a:t>
            </a:r>
          </a:p>
          <a:p>
            <a:r>
              <a:rPr lang="en-US" sz="1200" b="0" i="0" u="none" strike="noStrike" kern="1200" baseline="0" dirty="0">
                <a:solidFill>
                  <a:schemeClr val="tx1"/>
                </a:solidFill>
                <a:latin typeface="+mn-lt"/>
                <a:ea typeface="+mn-ea"/>
                <a:cs typeface="+mn-cs"/>
              </a:rPr>
              <a:t>limited experience, implicit biases, or faulty probabilistic reasoning.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 historical reasons (Florida compass scores), data collection biases(stop n frisk)</a:t>
            </a:r>
            <a:endParaRPr lang="en-US" dirty="0"/>
          </a:p>
        </p:txBody>
      </p:sp>
    </p:spTree>
    <p:extLst>
      <p:ext uri="{BB962C8B-B14F-4D97-AF65-F5344CB8AC3E}">
        <p14:creationId xmlns:p14="http://schemas.microsoft.com/office/powerpoint/2010/main" val="104717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gets a job interview, who </a:t>
            </a:r>
            <a:r>
              <a:rPr lang="en-US" sz="1200" b="0" i="0" u="none" strike="noStrike" kern="1200" dirty="0">
                <a:solidFill>
                  <a:schemeClr val="tx1"/>
                </a:solidFill>
                <a:effectLst/>
                <a:latin typeface="+mn-lt"/>
                <a:ea typeface="+mn-ea"/>
                <a:cs typeface="+mn-cs"/>
                <a:hlinkClick r:id="rId3"/>
              </a:rPr>
              <a:t>gets granted parole</a:t>
            </a:r>
            <a:r>
              <a:rPr lang="en-US" sz="1200" b="0" i="0" kern="1200" dirty="0">
                <a:solidFill>
                  <a:schemeClr val="tx1"/>
                </a:solidFill>
                <a:effectLst/>
                <a:latin typeface="+mn-lt"/>
                <a:ea typeface="+mn-ea"/>
                <a:cs typeface="+mn-cs"/>
              </a:rPr>
              <a:t>, and who </a:t>
            </a:r>
            <a:r>
              <a:rPr lang="en-US" sz="1200" b="0" i="0" u="none" strike="noStrike" kern="1200" dirty="0">
                <a:solidFill>
                  <a:schemeClr val="tx1"/>
                </a:solidFill>
                <a:effectLst/>
                <a:latin typeface="+mn-lt"/>
                <a:ea typeface="+mn-ea"/>
                <a:cs typeface="+mn-cs"/>
                <a:hlinkClick r:id="rId4"/>
              </a:rPr>
              <a:t>gets a loan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13</a:t>
            </a:fld>
            <a:endParaRPr lang="en-US"/>
          </a:p>
        </p:txBody>
      </p:sp>
    </p:spTree>
    <p:extLst>
      <p:ext uri="{BB962C8B-B14F-4D97-AF65-F5344CB8AC3E}">
        <p14:creationId xmlns:p14="http://schemas.microsoft.com/office/powerpoint/2010/main" val="185010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14</a:t>
            </a:fld>
            <a:endParaRPr lang="en-US"/>
          </a:p>
        </p:txBody>
      </p:sp>
    </p:spTree>
    <p:extLst>
      <p:ext uri="{BB962C8B-B14F-4D97-AF65-F5344CB8AC3E}">
        <p14:creationId xmlns:p14="http://schemas.microsoft.com/office/powerpoint/2010/main" val="944971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15</a:t>
            </a:fld>
            <a:endParaRPr lang="en-US"/>
          </a:p>
        </p:txBody>
      </p:sp>
    </p:spTree>
    <p:extLst>
      <p:ext uri="{BB962C8B-B14F-4D97-AF65-F5344CB8AC3E}">
        <p14:creationId xmlns:p14="http://schemas.microsoft.com/office/powerpoint/2010/main" val="19882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16</a:t>
            </a:fld>
            <a:endParaRPr lang="en-US"/>
          </a:p>
        </p:txBody>
      </p:sp>
    </p:spTree>
    <p:extLst>
      <p:ext uri="{BB962C8B-B14F-4D97-AF65-F5344CB8AC3E}">
        <p14:creationId xmlns:p14="http://schemas.microsoft.com/office/powerpoint/2010/main" val="211958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17</a:t>
            </a:fld>
            <a:endParaRPr lang="en-US"/>
          </a:p>
        </p:txBody>
      </p:sp>
    </p:spTree>
    <p:extLst>
      <p:ext uri="{BB962C8B-B14F-4D97-AF65-F5344CB8AC3E}">
        <p14:creationId xmlns:p14="http://schemas.microsoft.com/office/powerpoint/2010/main" val="38027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18</a:t>
            </a:fld>
            <a:endParaRPr lang="en-US"/>
          </a:p>
        </p:txBody>
      </p:sp>
    </p:spTree>
    <p:extLst>
      <p:ext uri="{BB962C8B-B14F-4D97-AF65-F5344CB8AC3E}">
        <p14:creationId xmlns:p14="http://schemas.microsoft.com/office/powerpoint/2010/main" val="45975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19</a:t>
            </a:fld>
            <a:endParaRPr lang="en-US"/>
          </a:p>
        </p:txBody>
      </p:sp>
    </p:spTree>
    <p:extLst>
      <p:ext uri="{BB962C8B-B14F-4D97-AF65-F5344CB8AC3E}">
        <p14:creationId xmlns:p14="http://schemas.microsoft.com/office/powerpoint/2010/main" val="1882300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20</a:t>
            </a:fld>
            <a:endParaRPr lang="en-US"/>
          </a:p>
        </p:txBody>
      </p:sp>
    </p:spTree>
    <p:extLst>
      <p:ext uri="{BB962C8B-B14F-4D97-AF65-F5344CB8AC3E}">
        <p14:creationId xmlns:p14="http://schemas.microsoft.com/office/powerpoint/2010/main" val="695323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“fairness through unawareness,” however, fails due to the existence of “redundant encodings.” Even if a particular attribute is not present in the data, combinations of other attributes can act as a proxy.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stage – data is modified</a:t>
            </a:r>
          </a:p>
          <a:p>
            <a:r>
              <a:rPr lang="en-US" sz="1200" b="0" i="0" kern="1200" dirty="0">
                <a:solidFill>
                  <a:schemeClr val="tx1"/>
                </a:solidFill>
                <a:effectLst/>
                <a:latin typeface="+mn-lt"/>
                <a:ea typeface="+mn-ea"/>
                <a:cs typeface="+mn-cs"/>
              </a:rPr>
              <a:t>Model – model is modified</a:t>
            </a:r>
          </a:p>
          <a:p>
            <a:r>
              <a:rPr lang="en-US" sz="1200" b="0" i="0" kern="1200" dirty="0">
                <a:solidFill>
                  <a:schemeClr val="tx1"/>
                </a:solidFill>
                <a:effectLst/>
                <a:latin typeface="+mn-lt"/>
                <a:ea typeface="+mn-ea"/>
                <a:cs typeface="+mn-cs"/>
              </a:rPr>
              <a:t>Interpretation – results are </a:t>
            </a:r>
            <a:r>
              <a:rPr lang="en-US" sz="1200" b="0" i="0" kern="1200" dirty="0" err="1">
                <a:solidFill>
                  <a:schemeClr val="tx1"/>
                </a:solidFill>
                <a:effectLst/>
                <a:latin typeface="+mn-lt"/>
                <a:ea typeface="+mn-ea"/>
                <a:cs typeface="+mn-cs"/>
              </a:rPr>
              <a:t>modeified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BD757D-DE5A-4CD1-82FB-678E1CF7B585}" type="slidenum">
              <a:rPr lang="en-US" smtClean="0"/>
              <a:t>22</a:t>
            </a:fld>
            <a:endParaRPr lang="en-US"/>
          </a:p>
        </p:txBody>
      </p:sp>
    </p:spTree>
    <p:extLst>
      <p:ext uri="{BB962C8B-B14F-4D97-AF65-F5344CB8AC3E}">
        <p14:creationId xmlns:p14="http://schemas.microsoft.com/office/powerpoint/2010/main" val="301602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premise of this work.</a:t>
            </a:r>
          </a:p>
          <a:p>
            <a:r>
              <a:rPr lang="en-US" dirty="0"/>
              <a:t>Our work takes a first step in this direction by developing a visual tool which helps explore biases against intersectional groups like black females.</a:t>
            </a:r>
          </a:p>
          <a:p>
            <a:r>
              <a:rPr lang="en-US" dirty="0"/>
              <a:t>Now, lets see what do we want to achieve with our tool</a:t>
            </a:r>
          </a:p>
          <a:p>
            <a:r>
              <a:rPr lang="en-US" dirty="0"/>
              <a:t> </a:t>
            </a:r>
          </a:p>
          <a:p>
            <a:r>
              <a:rPr lang="en-US" dirty="0"/>
              <a:t> </a:t>
            </a:r>
          </a:p>
        </p:txBody>
      </p:sp>
      <p:sp>
        <p:nvSpPr>
          <p:cNvPr id="4" name="Slide Number Placeholder 3"/>
          <p:cNvSpPr>
            <a:spLocks noGrp="1"/>
          </p:cNvSpPr>
          <p:nvPr>
            <p:ph type="sldNum" sz="quarter" idx="10"/>
          </p:nvPr>
        </p:nvSpPr>
        <p:spPr/>
        <p:txBody>
          <a:bodyPr/>
          <a:lstStyle/>
          <a:p>
            <a:fld id="{8CBD757D-DE5A-4CD1-82FB-678E1CF7B585}" type="slidenum">
              <a:rPr lang="en-US" smtClean="0"/>
              <a:t>2</a:t>
            </a:fld>
            <a:endParaRPr lang="en-US"/>
          </a:p>
        </p:txBody>
      </p:sp>
    </p:spTree>
    <p:extLst>
      <p:ext uri="{BB962C8B-B14F-4D97-AF65-F5344CB8AC3E}">
        <p14:creationId xmlns:p14="http://schemas.microsoft.com/office/powerpoint/2010/main" val="2842267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models such as Word2Vec and Glove can be understood as a mapping between a word and its corresponding vector representation. </a:t>
            </a:r>
          </a:p>
          <a:p>
            <a:endParaRPr lang="en-US" dirty="0"/>
          </a:p>
          <a:p>
            <a:r>
              <a:rPr lang="en-US" dirty="0"/>
              <a:t>These word embeddings are learned from huge corpus of text which might be acquired from sources like twitter, internet, books, Wikipedia, etc. </a:t>
            </a:r>
          </a:p>
          <a:p>
            <a:endParaRPr lang="en-US" dirty="0"/>
          </a:p>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23</a:t>
            </a:fld>
            <a:endParaRPr lang="en-US"/>
          </a:p>
        </p:txBody>
      </p:sp>
    </p:spTree>
    <p:extLst>
      <p:ext uri="{BB962C8B-B14F-4D97-AF65-F5344CB8AC3E}">
        <p14:creationId xmlns:p14="http://schemas.microsoft.com/office/powerpoint/2010/main" val="257869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24</a:t>
            </a:fld>
            <a:endParaRPr lang="en-US"/>
          </a:p>
        </p:txBody>
      </p:sp>
    </p:spTree>
    <p:extLst>
      <p:ext uri="{BB962C8B-B14F-4D97-AF65-F5344CB8AC3E}">
        <p14:creationId xmlns:p14="http://schemas.microsoft.com/office/powerpoint/2010/main" val="2421186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26</a:t>
            </a:fld>
            <a:endParaRPr lang="en-US"/>
          </a:p>
        </p:txBody>
      </p:sp>
    </p:spTree>
    <p:extLst>
      <p:ext uri="{BB962C8B-B14F-4D97-AF65-F5344CB8AC3E}">
        <p14:creationId xmlns:p14="http://schemas.microsoft.com/office/powerpoint/2010/main" val="1851673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2060"/>
              </a:buClr>
              <a:buFont typeface="Wingdings" panose="05000000000000000000" pitchFamily="2" charset="2"/>
              <a:buChar char="§"/>
            </a:pPr>
            <a:r>
              <a:rPr lang="en-US" sz="1200" dirty="0"/>
              <a:t>Can be instrumental in auditing pretrained word embedding before deploying</a:t>
            </a:r>
          </a:p>
        </p:txBody>
      </p:sp>
      <p:sp>
        <p:nvSpPr>
          <p:cNvPr id="4" name="Slide Number Placeholder 3"/>
          <p:cNvSpPr>
            <a:spLocks noGrp="1"/>
          </p:cNvSpPr>
          <p:nvPr>
            <p:ph type="sldNum" sz="quarter" idx="10"/>
          </p:nvPr>
        </p:nvSpPr>
        <p:spPr/>
        <p:txBody>
          <a:bodyPr/>
          <a:lstStyle/>
          <a:p>
            <a:fld id="{8CBD757D-DE5A-4CD1-82FB-678E1CF7B585}" type="slidenum">
              <a:rPr lang="en-US" smtClean="0"/>
              <a:t>27</a:t>
            </a:fld>
            <a:endParaRPr lang="en-US"/>
          </a:p>
        </p:txBody>
      </p:sp>
    </p:spTree>
    <p:extLst>
      <p:ext uri="{BB962C8B-B14F-4D97-AF65-F5344CB8AC3E}">
        <p14:creationId xmlns:p14="http://schemas.microsoft.com/office/powerpoint/2010/main" val="390671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29</a:t>
            </a:fld>
            <a:endParaRPr lang="en-US"/>
          </a:p>
        </p:txBody>
      </p:sp>
    </p:spTree>
    <p:extLst>
      <p:ext uri="{BB962C8B-B14F-4D97-AF65-F5344CB8AC3E}">
        <p14:creationId xmlns:p14="http://schemas.microsoft.com/office/powerpoint/2010/main" val="1451819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30</a:t>
            </a:fld>
            <a:endParaRPr lang="en-US"/>
          </a:p>
        </p:txBody>
      </p:sp>
    </p:spTree>
    <p:extLst>
      <p:ext uri="{BB962C8B-B14F-4D97-AF65-F5344CB8AC3E}">
        <p14:creationId xmlns:p14="http://schemas.microsoft.com/office/powerpoint/2010/main" val="236302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31</a:t>
            </a:fld>
            <a:endParaRPr lang="en-US"/>
          </a:p>
        </p:txBody>
      </p:sp>
    </p:spTree>
    <p:extLst>
      <p:ext uri="{BB962C8B-B14F-4D97-AF65-F5344CB8AC3E}">
        <p14:creationId xmlns:p14="http://schemas.microsoft.com/office/powerpoint/2010/main" val="453913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32</a:t>
            </a:fld>
            <a:endParaRPr lang="en-US"/>
          </a:p>
        </p:txBody>
      </p:sp>
    </p:spTree>
    <p:extLst>
      <p:ext uri="{BB962C8B-B14F-4D97-AF65-F5344CB8AC3E}">
        <p14:creationId xmlns:p14="http://schemas.microsoft.com/office/powerpoint/2010/main" val="1540629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33</a:t>
            </a:fld>
            <a:endParaRPr lang="en-US"/>
          </a:p>
        </p:txBody>
      </p:sp>
    </p:spTree>
    <p:extLst>
      <p:ext uri="{BB962C8B-B14F-4D97-AF65-F5344CB8AC3E}">
        <p14:creationId xmlns:p14="http://schemas.microsoft.com/office/powerpoint/2010/main" val="1574468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35</a:t>
            </a:fld>
            <a:endParaRPr lang="en-US"/>
          </a:p>
        </p:txBody>
      </p:sp>
    </p:spTree>
    <p:extLst>
      <p:ext uri="{BB962C8B-B14F-4D97-AF65-F5344CB8AC3E}">
        <p14:creationId xmlns:p14="http://schemas.microsoft.com/office/powerpoint/2010/main" val="402895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3</a:t>
            </a:fld>
            <a:endParaRPr lang="en-US"/>
          </a:p>
        </p:txBody>
      </p:sp>
    </p:spTree>
    <p:extLst>
      <p:ext uri="{BB962C8B-B14F-4D97-AF65-F5344CB8AC3E}">
        <p14:creationId xmlns:p14="http://schemas.microsoft.com/office/powerpoint/2010/main" val="4731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the tool itself and its different features</a:t>
            </a:r>
          </a:p>
        </p:txBody>
      </p:sp>
      <p:sp>
        <p:nvSpPr>
          <p:cNvPr id="4" name="Slide Number Placeholder 3"/>
          <p:cNvSpPr>
            <a:spLocks noGrp="1"/>
          </p:cNvSpPr>
          <p:nvPr>
            <p:ph type="sldNum" sz="quarter" idx="10"/>
          </p:nvPr>
        </p:nvSpPr>
        <p:spPr/>
        <p:txBody>
          <a:bodyPr/>
          <a:lstStyle/>
          <a:p>
            <a:fld id="{8CBD757D-DE5A-4CD1-82FB-678E1CF7B585}" type="slidenum">
              <a:rPr lang="en-US" smtClean="0"/>
              <a:t>4</a:t>
            </a:fld>
            <a:endParaRPr lang="en-US"/>
          </a:p>
        </p:txBody>
      </p:sp>
    </p:spTree>
    <p:extLst>
      <p:ext uri="{BB962C8B-B14F-4D97-AF65-F5344CB8AC3E}">
        <p14:creationId xmlns:p14="http://schemas.microsoft.com/office/powerpoint/2010/main" val="362434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know more about this work, do checkout the </a:t>
            </a:r>
            <a:r>
              <a:rPr lang="en-US" dirty="0" err="1"/>
              <a:t>github</a:t>
            </a:r>
            <a:r>
              <a:rPr lang="en-US" dirty="0"/>
              <a:t> page where you can access the code and play with the tool. </a:t>
            </a:r>
          </a:p>
          <a:p>
            <a:endParaRPr lang="en-US" dirty="0"/>
          </a:p>
          <a:p>
            <a:r>
              <a:rPr lang="en-US" dirty="0"/>
              <a:t>From here on, we can adopt different debiasing strategies to remove such biases or use a different word embedding altogether.</a:t>
            </a:r>
          </a:p>
        </p:txBody>
      </p:sp>
      <p:sp>
        <p:nvSpPr>
          <p:cNvPr id="4" name="Slide Number Placeholder 3"/>
          <p:cNvSpPr>
            <a:spLocks noGrp="1"/>
          </p:cNvSpPr>
          <p:nvPr>
            <p:ph type="sldNum" sz="quarter" idx="10"/>
          </p:nvPr>
        </p:nvSpPr>
        <p:spPr/>
        <p:txBody>
          <a:bodyPr/>
          <a:lstStyle/>
          <a:p>
            <a:fld id="{8CBD757D-DE5A-4CD1-82FB-678E1CF7B585}" type="slidenum">
              <a:rPr lang="en-US" smtClean="0"/>
              <a:t>5</a:t>
            </a:fld>
            <a:endParaRPr lang="en-US"/>
          </a:p>
        </p:txBody>
      </p:sp>
    </p:spTree>
    <p:extLst>
      <p:ext uri="{BB962C8B-B14F-4D97-AF65-F5344CB8AC3E}">
        <p14:creationId xmlns:p14="http://schemas.microsoft.com/office/powerpoint/2010/main" val="313000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know more about this work, do checkout the </a:t>
            </a:r>
            <a:r>
              <a:rPr lang="en-US" dirty="0" err="1"/>
              <a:t>github</a:t>
            </a:r>
            <a:r>
              <a:rPr lang="en-US" dirty="0"/>
              <a:t> page where you can access the code and play with the tool.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 conclude my talk. Thank you so much for your attention!</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6</a:t>
            </a:fld>
            <a:endParaRPr lang="en-US"/>
          </a:p>
        </p:txBody>
      </p:sp>
    </p:spTree>
    <p:extLst>
      <p:ext uri="{BB962C8B-B14F-4D97-AF65-F5344CB8AC3E}">
        <p14:creationId xmlns:p14="http://schemas.microsoft.com/office/powerpoint/2010/main" val="121297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Word Embeddings can be laden with different kinds of social biases. (including against intersectional groups)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Its important to audit a word embedding for different social biases before using it for application.</a:t>
            </a:r>
          </a:p>
          <a:p>
            <a:endParaRPr lang="en-US" dirty="0"/>
          </a:p>
          <a:p>
            <a:endParaRPr lang="en-US" dirty="0"/>
          </a:p>
          <a:p>
            <a:r>
              <a:rPr lang="en-US" dirty="0"/>
              <a:t>To know more about this work, do checkout the </a:t>
            </a:r>
            <a:r>
              <a:rPr lang="en-US" dirty="0" err="1"/>
              <a:t>github</a:t>
            </a:r>
            <a:r>
              <a:rPr lang="en-US" dirty="0"/>
              <a:t> page where you can access the code and play with the tool. </a:t>
            </a:r>
          </a:p>
          <a:p>
            <a:r>
              <a:rPr lang="en-US" dirty="0"/>
              <a:t>Lastly, please checkout the GitHub page to access the code and play with the tool. </a:t>
            </a:r>
          </a:p>
          <a:p>
            <a:r>
              <a:rPr lang="en-US" dirty="0"/>
              <a:t>With that, I conclude my talk. Thank you so much for your attention!</a:t>
            </a:r>
          </a:p>
        </p:txBody>
      </p:sp>
      <p:sp>
        <p:nvSpPr>
          <p:cNvPr id="4" name="Slide Number Placeholder 3"/>
          <p:cNvSpPr>
            <a:spLocks noGrp="1"/>
          </p:cNvSpPr>
          <p:nvPr>
            <p:ph type="sldNum" sz="quarter" idx="5"/>
          </p:nvPr>
        </p:nvSpPr>
        <p:spPr/>
        <p:txBody>
          <a:bodyPr/>
          <a:lstStyle/>
          <a:p>
            <a:fld id="{8CBD757D-DE5A-4CD1-82FB-678E1CF7B585}" type="slidenum">
              <a:rPr lang="en-US" smtClean="0"/>
              <a:t>7</a:t>
            </a:fld>
            <a:endParaRPr lang="en-US"/>
          </a:p>
        </p:txBody>
      </p:sp>
    </p:spTree>
    <p:extLst>
      <p:ext uri="{BB962C8B-B14F-4D97-AF65-F5344CB8AC3E}">
        <p14:creationId xmlns:p14="http://schemas.microsoft.com/office/powerpoint/2010/main" val="75372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how the bias scores are computed</a:t>
            </a:r>
          </a:p>
          <a:p>
            <a:endParaRPr lang="en-US" dirty="0"/>
          </a:p>
          <a:p>
            <a:r>
              <a:rPr lang="en-US" dirty="0"/>
              <a:t>Word embeddings span a high dimensional space. </a:t>
            </a:r>
          </a:p>
          <a:p>
            <a:endParaRPr lang="en-US" dirty="0"/>
          </a:p>
          <a:p>
            <a:r>
              <a:rPr lang="en-US" dirty="0"/>
              <a:t> Ideally, neutral words should be equidistant from either cluster</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9</a:t>
            </a:fld>
            <a:endParaRPr lang="en-US"/>
          </a:p>
        </p:txBody>
      </p:sp>
    </p:spTree>
    <p:extLst>
      <p:ext uri="{BB962C8B-B14F-4D97-AF65-F5344CB8AC3E}">
        <p14:creationId xmlns:p14="http://schemas.microsoft.com/office/powerpoint/2010/main" val="76714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11</a:t>
            </a:fld>
            <a:endParaRPr lang="en-US"/>
          </a:p>
        </p:txBody>
      </p:sp>
    </p:spTree>
    <p:extLst>
      <p:ext uri="{BB962C8B-B14F-4D97-AF65-F5344CB8AC3E}">
        <p14:creationId xmlns:p14="http://schemas.microsoft.com/office/powerpoint/2010/main" val="19939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6948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45555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98772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8974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0524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7192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727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184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982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08671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4/19/2021</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6833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4/19/2021</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512604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theguardian.com/technology/2017/apr/13/ai-programs-exhibit-racist-and-sexist-biases-research-reveals" TargetMode="External"/><Relationship Id="rId7" Type="http://schemas.openxmlformats.org/officeDocument/2006/relationships/hyperlink" Target="https://www.washingtonpost.com/news/answer-sheet/wp/2014/04/30/houston-teachers-sue-over-controversial-teacher-evaluation-method/?utm_term=.f7f4473eab3e" TargetMode="External"/><Relationship Id="rId2" Type="http://schemas.openxmlformats.org/officeDocument/2006/relationships/hyperlink" Target="https://www.technologyreview.com/s/608248/biased-algorithms-are-everywhere-and-no-one-seems-to-care/" TargetMode="External"/><Relationship Id="rId1" Type="http://schemas.openxmlformats.org/officeDocument/2006/relationships/slideLayout" Target="../slideLayouts/slideLayout2.xml"/><Relationship Id="rId6" Type="http://schemas.openxmlformats.org/officeDocument/2006/relationships/hyperlink" Target="https://www.technologyreview.com/s/602950/how-to-fix-silicon-valleys-sexist-algorithms/" TargetMode="External"/><Relationship Id="rId5" Type="http://schemas.openxmlformats.org/officeDocument/2006/relationships/hyperlink" Target="https://money.cnn.com/2018/07/23/technology/ai-bias-future/index.html" TargetMode="External"/><Relationship Id="rId4" Type="http://schemas.openxmlformats.org/officeDocument/2006/relationships/hyperlink" Target="https://www.nytimes.com/2015/07/10/upshot/when-algorithms-discriminate.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3.jp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JPG"/></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jpg"/><Relationship Id="rId11" Type="http://schemas.openxmlformats.org/officeDocument/2006/relationships/image" Target="../media/image22.JPG"/><Relationship Id="rId5" Type="http://schemas.openxmlformats.org/officeDocument/2006/relationships/image" Target="../media/image17.jpg"/><Relationship Id="rId10" Type="http://schemas.openxmlformats.org/officeDocument/2006/relationships/image" Target="../media/image21.jpg"/><Relationship Id="rId4" Type="http://schemas.openxmlformats.org/officeDocument/2006/relationships/image" Target="../media/image16.jp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2.xml"/><Relationship Id="rId16"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3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JP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customXml" Target="../ink/ink6.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7.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JP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customXml" Target="../ink/ink8.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9.xml"/><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7.jp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10.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52.jpg"/><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5.jfif"/><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6000" b="-6000"/>
          </a:stretch>
        </a:blipFill>
        <a:effectLst/>
      </p:bgPr>
    </p:bg>
    <p:spTree>
      <p:nvGrpSpPr>
        <p:cNvPr id="1" name=""/>
        <p:cNvGrpSpPr/>
        <p:nvPr/>
      </p:nvGrpSpPr>
      <p:grpSpPr>
        <a:xfrm>
          <a:off x="0" y="0"/>
          <a:ext cx="0" cy="0"/>
          <a:chOff x="0" y="0"/>
          <a:chExt cx="0" cy="0"/>
        </a:xfrm>
      </p:grpSpPr>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16" name="Title 1">
            <a:extLst>
              <a:ext uri="{FF2B5EF4-FFF2-40B4-BE49-F238E27FC236}">
                <a16:creationId xmlns:a16="http://schemas.microsoft.com/office/drawing/2014/main" id="{E35EE8A1-DB6C-4C9B-A03A-B95548751E41}"/>
              </a:ext>
            </a:extLst>
          </p:cNvPr>
          <p:cNvSpPr txBox="1">
            <a:spLocks/>
          </p:cNvSpPr>
          <p:nvPr/>
        </p:nvSpPr>
        <p:spPr>
          <a:xfrm>
            <a:off x="574318" y="694195"/>
            <a:ext cx="11043358" cy="2043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solidFill>
                  <a:srgbClr val="002060"/>
                </a:solidFill>
                <a:latin typeface="+mn-lt"/>
              </a:rPr>
              <a:t>WordBias</a:t>
            </a:r>
            <a:br>
              <a:rPr lang="en-US" sz="4000" b="1" dirty="0">
                <a:solidFill>
                  <a:srgbClr val="002060"/>
                </a:solidFill>
                <a:latin typeface="+mn-lt"/>
              </a:rPr>
            </a:br>
            <a:r>
              <a:rPr lang="en-US" sz="4000" b="1" dirty="0">
                <a:solidFill>
                  <a:srgbClr val="002060"/>
                </a:solidFill>
                <a:latin typeface="+mn-lt"/>
              </a:rPr>
              <a:t>An Interactive Visual Tool for Discovering Intersectional Biases Encoded in Word Embeddings</a:t>
            </a:r>
          </a:p>
        </p:txBody>
      </p:sp>
      <p:sp>
        <p:nvSpPr>
          <p:cNvPr id="17" name="Subtitle 2">
            <a:extLst>
              <a:ext uri="{FF2B5EF4-FFF2-40B4-BE49-F238E27FC236}">
                <a16:creationId xmlns:a16="http://schemas.microsoft.com/office/drawing/2014/main" id="{7FFBEFE5-6471-4AE2-BEBC-D59FB2B46B94}"/>
              </a:ext>
            </a:extLst>
          </p:cNvPr>
          <p:cNvSpPr txBox="1">
            <a:spLocks/>
          </p:cNvSpPr>
          <p:nvPr/>
        </p:nvSpPr>
        <p:spPr>
          <a:xfrm>
            <a:off x="1481897" y="4523979"/>
            <a:ext cx="9228201" cy="1036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u="sng" dirty="0"/>
              <a:t>Bhavya Ghai</a:t>
            </a:r>
            <a:r>
              <a:rPr lang="en-US" sz="2600" dirty="0"/>
              <a:t>, Md Naimul Hoque, Klaus Mueller</a:t>
            </a:r>
          </a:p>
          <a:p>
            <a:pPr marL="0" indent="0" algn="ctr">
              <a:buNone/>
            </a:pPr>
            <a:r>
              <a:rPr lang="en-US" sz="2600" dirty="0"/>
              <a:t>Stony Brook University</a:t>
            </a:r>
          </a:p>
        </p:txBody>
      </p:sp>
    </p:spTree>
    <p:extLst>
      <p:ext uri="{BB962C8B-B14F-4D97-AF65-F5344CB8AC3E}">
        <p14:creationId xmlns:p14="http://schemas.microsoft.com/office/powerpoint/2010/main" val="33844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78AF40-B7A1-4872-BA9D-64F4D0967E0E}"/>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References</a:t>
            </a:r>
          </a:p>
        </p:txBody>
      </p:sp>
      <p:sp>
        <p:nvSpPr>
          <p:cNvPr id="2" name="TextBox 1">
            <a:extLst>
              <a:ext uri="{FF2B5EF4-FFF2-40B4-BE49-F238E27FC236}">
                <a16:creationId xmlns:a16="http://schemas.microsoft.com/office/drawing/2014/main" id="{201DBEF4-315A-461C-8B14-987DB60F54E9}"/>
              </a:ext>
            </a:extLst>
          </p:cNvPr>
          <p:cNvSpPr txBox="1"/>
          <p:nvPr/>
        </p:nvSpPr>
        <p:spPr>
          <a:xfrm>
            <a:off x="647698" y="1250174"/>
            <a:ext cx="1118870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hlinkClick r:id="rId2"/>
              </a:rPr>
              <a:t>Biased algorithms are everywhere &amp; no one seems to care</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AI programs exhibit racial and gender biases, research reveals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4"/>
              </a:rPr>
              <a:t>When Algorithms Discriminate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5"/>
              </a:rPr>
              <a:t>AI is hurting people of color and the poor. Experts want to fix that</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6"/>
              </a:rPr>
              <a:t>How to Fix Silicon Valley’s Sexist Algorithms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7"/>
              </a:rPr>
              <a:t>Houston teachers sue over controversial teacher evaluation method</a:t>
            </a:r>
            <a:endParaRPr lang="en-US" dirty="0"/>
          </a:p>
          <a:p>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013FF9DE-49CE-4D2B-944D-675FCD51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051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343080" y="1045093"/>
            <a:ext cx="10805650" cy="4801314"/>
          </a:xfrm>
          <a:prstGeom prst="rect">
            <a:avLst/>
          </a:prstGeom>
          <a:noFill/>
        </p:spPr>
        <p:txBody>
          <a:bodyPr wrap="none" rtlCol="0">
            <a:spAutoFit/>
          </a:bodyPr>
          <a:lstStyle/>
          <a:p>
            <a:pPr marL="285750" indent="-285750">
              <a:buFont typeface="Wingdings" panose="05000000000000000000" pitchFamily="2" charset="2"/>
              <a:buChar char="§"/>
            </a:pPr>
            <a:r>
              <a:rPr lang="en-US" dirty="0"/>
              <a:t>When Algorithms exhibit preference for or prejudice against certain sections of society based on their identity.</a:t>
            </a:r>
          </a:p>
          <a:p>
            <a:r>
              <a:rPr lang="en-US" dirty="0"/>
              <a:t>     Such discriminatory behavior is termed as Algorithmic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emanates from biased training data</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Minorities &amp; underrepresented groups are worst hit.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Which sub-domains of AI are affected?  ALL</a:t>
            </a:r>
          </a:p>
          <a:p>
            <a:endParaRPr lang="en-US" dirty="0"/>
          </a:p>
          <a:p>
            <a:endParaRPr lang="en-US" dirty="0"/>
          </a:p>
          <a:p>
            <a:r>
              <a:rPr lang="en-US" dirty="0"/>
              <a:t>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5C25033B-6EC4-4B58-9C95-6000123EC499}"/>
              </a:ext>
            </a:extLst>
          </p:cNvPr>
          <p:cNvGrpSpPr/>
          <p:nvPr/>
        </p:nvGrpSpPr>
        <p:grpSpPr>
          <a:xfrm>
            <a:off x="8291355" y="1587821"/>
            <a:ext cx="3770232" cy="2275755"/>
            <a:chOff x="7562683" y="2754516"/>
            <a:chExt cx="4320191" cy="2538401"/>
          </a:xfrm>
        </p:grpSpPr>
        <p:grpSp>
          <p:nvGrpSpPr>
            <p:cNvPr id="7" name="Group 6">
              <a:extLst>
                <a:ext uri="{FF2B5EF4-FFF2-40B4-BE49-F238E27FC236}">
                  <a16:creationId xmlns:a16="http://schemas.microsoft.com/office/drawing/2014/main" id="{7E82BE49-7C8B-47E5-A9D6-E47252591E1B}"/>
                </a:ext>
              </a:extLst>
            </p:cNvPr>
            <p:cNvGrpSpPr/>
            <p:nvPr/>
          </p:nvGrpSpPr>
          <p:grpSpPr>
            <a:xfrm>
              <a:off x="7562683" y="3155773"/>
              <a:ext cx="4320191" cy="2137144"/>
              <a:chOff x="7634177" y="2471784"/>
              <a:chExt cx="4320191" cy="2137144"/>
            </a:xfrm>
          </p:grpSpPr>
          <p:sp>
            <p:nvSpPr>
              <p:cNvPr id="10" name="Oval 9">
                <a:extLst>
                  <a:ext uri="{FF2B5EF4-FFF2-40B4-BE49-F238E27FC236}">
                    <a16:creationId xmlns:a16="http://schemas.microsoft.com/office/drawing/2014/main" id="{E2DC3E71-A791-4C1F-A78C-DF7DB873A892}"/>
                  </a:ext>
                </a:extLst>
              </p:cNvPr>
              <p:cNvSpPr/>
              <p:nvPr/>
            </p:nvSpPr>
            <p:spPr>
              <a:xfrm>
                <a:off x="7634177" y="2471784"/>
                <a:ext cx="2393430" cy="2137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560938" y="2471784"/>
                <a:ext cx="2393430" cy="213714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101797" y="2669649"/>
                <a:ext cx="1451936" cy="584775"/>
              </a:xfrm>
              <a:prstGeom prst="rect">
                <a:avLst/>
              </a:prstGeom>
              <a:noFill/>
            </p:spPr>
            <p:txBody>
              <a:bodyPr wrap="none" rtlCol="0">
                <a:spAutoFit/>
              </a:bodyPr>
              <a:lstStyle/>
              <a:p>
                <a:pPr algn="ctr"/>
                <a:r>
                  <a:rPr lang="en-US" sz="1600" b="1" dirty="0"/>
                  <a:t>Computational</a:t>
                </a:r>
              </a:p>
              <a:p>
                <a:pPr algn="ctr"/>
                <a:r>
                  <a:rPr lang="en-US" sz="1600" b="1" dirty="0"/>
                  <a:t>Science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10336043" y="2546338"/>
                <a:ext cx="821059" cy="584775"/>
              </a:xfrm>
              <a:prstGeom prst="rect">
                <a:avLst/>
              </a:prstGeom>
              <a:noFill/>
            </p:spPr>
            <p:txBody>
              <a:bodyPr wrap="none" rtlCol="0">
                <a:spAutoFit/>
              </a:bodyPr>
              <a:lstStyle/>
              <a:p>
                <a:pPr algn="ctr"/>
                <a:r>
                  <a:rPr lang="en-US" sz="1600" b="1" dirty="0"/>
                  <a:t>Social</a:t>
                </a:r>
              </a:p>
              <a:p>
                <a:pPr algn="ctr"/>
                <a:r>
                  <a:rPr lang="en-US" sz="1600" b="1" dirty="0"/>
                  <a:t>Science</a:t>
                </a:r>
              </a:p>
            </p:txBody>
          </p:sp>
          <p:sp>
            <p:nvSpPr>
              <p:cNvPr id="14" name="TextBox 13">
                <a:extLst>
                  <a:ext uri="{FF2B5EF4-FFF2-40B4-BE49-F238E27FC236}">
                    <a16:creationId xmlns:a16="http://schemas.microsoft.com/office/drawing/2014/main" id="{5170A45D-678E-4B7C-B4CF-C321F198E255}"/>
                  </a:ext>
                </a:extLst>
              </p:cNvPr>
              <p:cNvSpPr txBox="1"/>
              <p:nvPr/>
            </p:nvSpPr>
            <p:spPr>
              <a:xfrm>
                <a:off x="8870697" y="3895476"/>
                <a:ext cx="659091" cy="307777"/>
              </a:xfrm>
              <a:prstGeom prst="rect">
                <a:avLst/>
              </a:prstGeom>
              <a:noFill/>
            </p:spPr>
            <p:txBody>
              <a:bodyPr wrap="none" rtlCol="0">
                <a:spAutoFit/>
              </a:bodyPr>
              <a:lstStyle/>
              <a:p>
                <a:r>
                  <a:rPr lang="en-US" sz="1400" b="1" dirty="0" err="1">
                    <a:solidFill>
                      <a:schemeClr val="bg1"/>
                    </a:solidFill>
                  </a:rPr>
                  <a:t>Maths</a:t>
                </a:r>
                <a:endParaRPr lang="en-US" sz="1400" b="1" dirty="0">
                  <a:solidFill>
                    <a:schemeClr val="bg1"/>
                  </a:solidFill>
                </a:endParaRPr>
              </a:p>
            </p:txBody>
          </p:sp>
          <p:sp>
            <p:nvSpPr>
              <p:cNvPr id="15" name="TextBox 14">
                <a:extLst>
                  <a:ext uri="{FF2B5EF4-FFF2-40B4-BE49-F238E27FC236}">
                    <a16:creationId xmlns:a16="http://schemas.microsoft.com/office/drawing/2014/main" id="{E44CC812-7E7B-4B76-8BB6-65EC8FF899D7}"/>
                  </a:ext>
                </a:extLst>
              </p:cNvPr>
              <p:cNvSpPr txBox="1"/>
              <p:nvPr/>
            </p:nvSpPr>
            <p:spPr>
              <a:xfrm>
                <a:off x="7831514" y="3341967"/>
                <a:ext cx="927883" cy="523220"/>
              </a:xfrm>
              <a:prstGeom prst="rect">
                <a:avLst/>
              </a:prstGeom>
              <a:noFill/>
            </p:spPr>
            <p:txBody>
              <a:bodyPr wrap="none" rtlCol="0">
                <a:spAutoFit/>
              </a:bodyPr>
              <a:lstStyle/>
              <a:p>
                <a:pPr algn="ctr"/>
                <a:r>
                  <a:rPr lang="en-US" sz="1400" b="1" dirty="0">
                    <a:solidFill>
                      <a:schemeClr val="bg1"/>
                    </a:solidFill>
                  </a:rPr>
                  <a:t>Computer</a:t>
                </a:r>
              </a:p>
              <a:p>
                <a:pPr algn="ctr"/>
                <a:r>
                  <a:rPr lang="en-US" sz="1400" b="1" dirty="0">
                    <a:solidFill>
                      <a:schemeClr val="bg1"/>
                    </a:solidFill>
                  </a:rPr>
                  <a:t>Science</a:t>
                </a:r>
              </a:p>
            </p:txBody>
          </p:sp>
          <p:sp>
            <p:nvSpPr>
              <p:cNvPr id="16" name="TextBox 15">
                <a:extLst>
                  <a:ext uri="{FF2B5EF4-FFF2-40B4-BE49-F238E27FC236}">
                    <a16:creationId xmlns:a16="http://schemas.microsoft.com/office/drawing/2014/main" id="{50FA5FD3-7B4D-46EA-9388-792CF0981934}"/>
                  </a:ext>
                </a:extLst>
              </p:cNvPr>
              <p:cNvSpPr txBox="1"/>
              <p:nvPr/>
            </p:nvSpPr>
            <p:spPr>
              <a:xfrm>
                <a:off x="9933652" y="3951984"/>
                <a:ext cx="1016818" cy="307777"/>
              </a:xfrm>
              <a:prstGeom prst="rect">
                <a:avLst/>
              </a:prstGeom>
              <a:noFill/>
            </p:spPr>
            <p:txBody>
              <a:bodyPr wrap="none" rtlCol="0">
                <a:spAutoFit/>
              </a:bodyPr>
              <a:lstStyle/>
              <a:p>
                <a:pPr algn="ctr"/>
                <a:r>
                  <a:rPr lang="en-US" sz="1400" b="1" dirty="0">
                    <a:solidFill>
                      <a:schemeClr val="bg1"/>
                    </a:solidFill>
                  </a:rPr>
                  <a:t>Psychology</a:t>
                </a:r>
              </a:p>
            </p:txBody>
          </p:sp>
          <p:sp>
            <p:nvSpPr>
              <p:cNvPr id="17" name="TextBox 16">
                <a:extLst>
                  <a:ext uri="{FF2B5EF4-FFF2-40B4-BE49-F238E27FC236}">
                    <a16:creationId xmlns:a16="http://schemas.microsoft.com/office/drawing/2014/main" id="{EE4D3DA8-529F-41B5-B42C-9F9BAF2FFC96}"/>
                  </a:ext>
                </a:extLst>
              </p:cNvPr>
              <p:cNvSpPr txBox="1"/>
              <p:nvPr/>
            </p:nvSpPr>
            <p:spPr>
              <a:xfrm>
                <a:off x="10053223" y="3448928"/>
                <a:ext cx="479811" cy="307777"/>
              </a:xfrm>
              <a:prstGeom prst="rect">
                <a:avLst/>
              </a:prstGeom>
              <a:noFill/>
            </p:spPr>
            <p:txBody>
              <a:bodyPr wrap="none" rtlCol="0">
                <a:spAutoFit/>
              </a:bodyPr>
              <a:lstStyle/>
              <a:p>
                <a:pPr algn="ctr"/>
                <a:r>
                  <a:rPr lang="en-US" sz="1400" b="1" dirty="0">
                    <a:solidFill>
                      <a:schemeClr val="bg1"/>
                    </a:solidFill>
                  </a:rPr>
                  <a:t>Law</a:t>
                </a:r>
              </a:p>
            </p:txBody>
          </p:sp>
          <p:sp>
            <p:nvSpPr>
              <p:cNvPr id="18" name="TextBox 17">
                <a:extLst>
                  <a:ext uri="{FF2B5EF4-FFF2-40B4-BE49-F238E27FC236}">
                    <a16:creationId xmlns:a16="http://schemas.microsoft.com/office/drawing/2014/main" id="{47486E07-F286-4432-BE66-29D841BAB17D}"/>
                  </a:ext>
                </a:extLst>
              </p:cNvPr>
              <p:cNvSpPr txBox="1"/>
              <p:nvPr/>
            </p:nvSpPr>
            <p:spPr>
              <a:xfrm>
                <a:off x="10908354" y="3726888"/>
                <a:ext cx="952120" cy="307777"/>
              </a:xfrm>
              <a:prstGeom prst="rect">
                <a:avLst/>
              </a:prstGeom>
              <a:noFill/>
            </p:spPr>
            <p:txBody>
              <a:bodyPr wrap="none" rtlCol="0">
                <a:spAutoFit/>
              </a:bodyPr>
              <a:lstStyle/>
              <a:p>
                <a:pPr algn="ctr"/>
                <a:r>
                  <a:rPr lang="en-US" sz="1400" b="1" dirty="0">
                    <a:solidFill>
                      <a:schemeClr val="bg1"/>
                    </a:solidFill>
                  </a:rPr>
                  <a:t>Linguistics</a:t>
                </a:r>
              </a:p>
            </p:txBody>
          </p:sp>
          <p:sp>
            <p:nvSpPr>
              <p:cNvPr id="20" name="TextBox 19">
                <a:extLst>
                  <a:ext uri="{FF2B5EF4-FFF2-40B4-BE49-F238E27FC236}">
                    <a16:creationId xmlns:a16="http://schemas.microsoft.com/office/drawing/2014/main" id="{528B77C4-D477-426A-B0C9-659ABE9121E3}"/>
                  </a:ext>
                </a:extLst>
              </p:cNvPr>
              <p:cNvSpPr txBox="1"/>
              <p:nvPr/>
            </p:nvSpPr>
            <p:spPr>
              <a:xfrm>
                <a:off x="10574953" y="3116111"/>
                <a:ext cx="1364989" cy="523220"/>
              </a:xfrm>
              <a:prstGeom prst="rect">
                <a:avLst/>
              </a:prstGeom>
              <a:noFill/>
            </p:spPr>
            <p:txBody>
              <a:bodyPr wrap="none" rtlCol="0">
                <a:spAutoFit/>
              </a:bodyPr>
              <a:lstStyle/>
              <a:p>
                <a:pPr algn="ctr"/>
                <a:r>
                  <a:rPr lang="en-US" sz="1400" b="1" dirty="0">
                    <a:solidFill>
                      <a:schemeClr val="bg1"/>
                    </a:solidFill>
                  </a:rPr>
                  <a:t>Communication</a:t>
                </a:r>
              </a:p>
              <a:p>
                <a:pPr algn="ctr"/>
                <a:r>
                  <a:rPr lang="en-US" sz="1400" b="1" dirty="0">
                    <a:solidFill>
                      <a:schemeClr val="bg1"/>
                    </a:solidFill>
                  </a:rPr>
                  <a:t>Studies</a:t>
                </a:r>
              </a:p>
            </p:txBody>
          </p:sp>
        </p:grpSp>
        <p:sp>
          <p:nvSpPr>
            <p:cNvPr id="8" name="TextBox 7">
              <a:extLst>
                <a:ext uri="{FF2B5EF4-FFF2-40B4-BE49-F238E27FC236}">
                  <a16:creationId xmlns:a16="http://schemas.microsoft.com/office/drawing/2014/main" id="{62CAAF9D-8BC5-4A40-8E44-FD1F26F625A2}"/>
                </a:ext>
              </a:extLst>
            </p:cNvPr>
            <p:cNvSpPr txBox="1"/>
            <p:nvPr/>
          </p:nvSpPr>
          <p:spPr>
            <a:xfrm>
              <a:off x="8710829" y="2754516"/>
              <a:ext cx="2168148" cy="411957"/>
            </a:xfrm>
            <a:prstGeom prst="rect">
              <a:avLst/>
            </a:prstGeom>
            <a:noFill/>
          </p:spPr>
          <p:txBody>
            <a:bodyPr wrap="square" rtlCol="0">
              <a:spAutoFit/>
            </a:bodyPr>
            <a:lstStyle/>
            <a:p>
              <a:r>
                <a:rPr lang="en-US" dirty="0"/>
                <a:t>Algorithmic Bias</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679076" y="3155773"/>
              <a:ext cx="0" cy="945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2E68E372-245A-44FC-828C-7197B96ABDC4}"/>
              </a:ext>
            </a:extLst>
          </p:cNvPr>
          <p:cNvSpPr/>
          <p:nvPr/>
        </p:nvSpPr>
        <p:spPr>
          <a:xfrm>
            <a:off x="2292058"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Recommender Systems</a:t>
            </a:r>
          </a:p>
        </p:txBody>
      </p:sp>
      <p:sp>
        <p:nvSpPr>
          <p:cNvPr id="24" name="Oval 23">
            <a:extLst>
              <a:ext uri="{FF2B5EF4-FFF2-40B4-BE49-F238E27FC236}">
                <a16:creationId xmlns:a16="http://schemas.microsoft.com/office/drawing/2014/main" id="{CECA6901-04F7-4830-BCBB-54929031E8C1}"/>
              </a:ext>
            </a:extLst>
          </p:cNvPr>
          <p:cNvSpPr/>
          <p:nvPr/>
        </p:nvSpPr>
        <p:spPr>
          <a:xfrm>
            <a:off x="431386"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Speech</a:t>
            </a:r>
          </a:p>
        </p:txBody>
      </p:sp>
      <p:sp>
        <p:nvSpPr>
          <p:cNvPr id="25" name="Oval 24">
            <a:extLst>
              <a:ext uri="{FF2B5EF4-FFF2-40B4-BE49-F238E27FC236}">
                <a16:creationId xmlns:a16="http://schemas.microsoft.com/office/drawing/2014/main" id="{C85BEA8B-8011-4C2D-91FA-2189F45C616A}"/>
              </a:ext>
            </a:extLst>
          </p:cNvPr>
          <p:cNvSpPr/>
          <p:nvPr/>
        </p:nvSpPr>
        <p:spPr>
          <a:xfrm>
            <a:off x="4175444"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NLP</a:t>
            </a:r>
          </a:p>
        </p:txBody>
      </p:sp>
      <p:sp>
        <p:nvSpPr>
          <p:cNvPr id="26" name="Oval 25">
            <a:extLst>
              <a:ext uri="{FF2B5EF4-FFF2-40B4-BE49-F238E27FC236}">
                <a16:creationId xmlns:a16="http://schemas.microsoft.com/office/drawing/2014/main" id="{DF67B4D8-1716-487C-BB0D-C1FC3B60D69C}"/>
              </a:ext>
            </a:extLst>
          </p:cNvPr>
          <p:cNvSpPr/>
          <p:nvPr/>
        </p:nvSpPr>
        <p:spPr>
          <a:xfrm>
            <a:off x="6034085" y="466021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pic>
        <p:nvPicPr>
          <p:cNvPr id="5" name="Picture 4" descr="A screenshot of a cell phone&#10;&#10;Description generated with high confidence">
            <a:extLst>
              <a:ext uri="{FF2B5EF4-FFF2-40B4-BE49-F238E27FC236}">
                <a16:creationId xmlns:a16="http://schemas.microsoft.com/office/drawing/2014/main" id="{77E1734D-62B1-4AFC-A292-F723A0F3B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746" y="3975572"/>
            <a:ext cx="3028198" cy="1691732"/>
          </a:xfrm>
          <a:prstGeom prst="rect">
            <a:avLst/>
          </a:prstGeom>
        </p:spPr>
      </p:pic>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spTree>
    <p:extLst>
      <p:ext uri="{BB962C8B-B14F-4D97-AF65-F5344CB8AC3E}">
        <p14:creationId xmlns:p14="http://schemas.microsoft.com/office/powerpoint/2010/main" val="292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Sources of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training data or code developer is biased, Algorithms will be biased</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3" name="Picture 2" descr="A picture containing paper clip, stationary&#10;&#10;Description generated with high confidence">
            <a:extLst>
              <a:ext uri="{FF2B5EF4-FFF2-40B4-BE49-F238E27FC236}">
                <a16:creationId xmlns:a16="http://schemas.microsoft.com/office/drawing/2014/main" id="{1DD3A970-C050-4869-A1EF-65158C5397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82" b="93788" l="10000" r="90000">
                        <a14:foregroundMark x1="54556" y1="24697" x2="54556" y2="24697"/>
                        <a14:foregroundMark x1="54556" y1="24697" x2="52333" y2="20303"/>
                        <a14:foregroundMark x1="37778" y1="19545" x2="50222" y2="14545"/>
                        <a14:foregroundMark x1="50222" y1="14545" x2="62444" y2="14394"/>
                        <a14:foregroundMark x1="62444" y1="14394" x2="56889" y2="28030"/>
                        <a14:foregroundMark x1="56889" y1="28030" x2="44889" y2="26970"/>
                        <a14:foregroundMark x1="44889" y1="26970" x2="39778" y2="18182"/>
                        <a14:foregroundMark x1="29000" y1="28788" x2="49000" y2="42727"/>
                        <a14:foregroundMark x1="49000" y1="42727" x2="57889" y2="44848"/>
                        <a14:foregroundMark x1="50556" y1="35909" x2="57444" y2="47273"/>
                        <a14:foregroundMark x1="57444" y1="47273" x2="62667" y2="40455"/>
                        <a14:foregroundMark x1="29556" y1="17424" x2="34000" y2="14091"/>
                        <a14:foregroundMark x1="37778" y1="11667" x2="40778" y2="8333"/>
                        <a14:foregroundMark x1="26778" y1="87273" x2="29000" y2="87576"/>
                        <a14:foregroundMark x1="31000" y1="29091" x2="46111" y2="36970"/>
                        <a14:foregroundMark x1="27000" y1="26364" x2="30222" y2="28030"/>
                        <a14:foregroundMark x1="63333" y1="38333" x2="65667" y2="33939"/>
                        <a14:foregroundMark x1="66444" y1="33939" x2="67111" y2="31515"/>
                        <a14:foregroundMark x1="64667" y1="93788" x2="56889" y2="93030"/>
                        <a14:foregroundMark x1="29222" y1="25000" x2="49333" y2="40152"/>
                        <a14:foregroundMark x1="49333" y1="40152" x2="50889" y2="42121"/>
                        <a14:foregroundMark x1="53111" y1="37727" x2="59667" y2="41364"/>
                        <a14:foregroundMark x1="67667" y1="30758" x2="68889" y2="27424"/>
                      </a14:backgroundRemoval>
                    </a14:imgEffect>
                  </a14:imgLayer>
                </a14:imgProps>
              </a:ext>
              <a:ext uri="{28A0092B-C50C-407E-A947-70E740481C1C}">
                <a14:useLocalDpi xmlns:a14="http://schemas.microsoft.com/office/drawing/2010/main" val="0"/>
              </a:ext>
            </a:extLst>
          </a:blip>
          <a:stretch>
            <a:fillRect/>
          </a:stretch>
        </p:blipFill>
        <p:spPr>
          <a:xfrm>
            <a:off x="1135179" y="1285574"/>
            <a:ext cx="1854318" cy="1359833"/>
          </a:xfrm>
          <a:prstGeom prst="rect">
            <a:avLst/>
          </a:prstGeom>
        </p:spPr>
      </p:pic>
      <p:pic>
        <p:nvPicPr>
          <p:cNvPr id="5" name="Picture 4">
            <a:extLst>
              <a:ext uri="{FF2B5EF4-FFF2-40B4-BE49-F238E27FC236}">
                <a16:creationId xmlns:a16="http://schemas.microsoft.com/office/drawing/2014/main" id="{4145C61E-55EF-4D3B-8006-29D8045851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87" y="1294771"/>
            <a:ext cx="1741737" cy="1447225"/>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94046D93-CA9D-4644-A6F4-7C00F6B7BD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11" b="96806" l="2000" r="97889">
                        <a14:foregroundMark x1="33889" y1="11806" x2="40000" y2="12361"/>
                        <a14:foregroundMark x1="40000" y1="12361" x2="44889" y2="17500"/>
                        <a14:foregroundMark x1="44889" y1="17500" x2="40222" y2="21250"/>
                        <a14:foregroundMark x1="40222" y1="21250" x2="34556" y2="20694"/>
                        <a14:foregroundMark x1="34556" y1="20694" x2="33000" y2="13889"/>
                        <a14:foregroundMark x1="33000" y1="13889" x2="45222" y2="8889"/>
                        <a14:foregroundMark x1="45222" y1="8889" x2="46222" y2="12500"/>
                        <a14:foregroundMark x1="56778" y1="6111" x2="69000" y2="8194"/>
                        <a14:foregroundMark x1="69000" y1="8194" x2="73111" y2="7778"/>
                        <a14:foregroundMark x1="93000" y1="64722" x2="93111" y2="71806"/>
                        <a14:foregroundMark x1="93111" y1="71806" x2="93000" y2="65556"/>
                        <a14:foregroundMark x1="8444" y1="61528" x2="3222" y2="74167"/>
                        <a14:foregroundMark x1="3222" y1="74167" x2="7111" y2="69028"/>
                        <a14:foregroundMark x1="7111" y1="69028" x2="7111" y2="66111"/>
                        <a14:foregroundMark x1="45333" y1="83889" x2="53111" y2="85000"/>
                        <a14:foregroundMark x1="53111" y1="85000" x2="56000" y2="91389"/>
                        <a14:foregroundMark x1="56000" y1="91389" x2="50444" y2="94028"/>
                        <a14:foregroundMark x1="50444" y1="94028" x2="44222" y2="92639"/>
                        <a14:foregroundMark x1="44222" y1="92639" x2="43333" y2="85139"/>
                        <a14:foregroundMark x1="43333" y1="85139" x2="49444" y2="82639"/>
                        <a14:foregroundMark x1="49444" y1="82639" x2="49556" y2="82639"/>
                        <a14:foregroundMark x1="42333" y1="74444" x2="47556" y2="71667"/>
                        <a14:foregroundMark x1="47556" y1="71667" x2="58222" y2="76806"/>
                        <a14:foregroundMark x1="58222" y1="76806" x2="62333" y2="81667"/>
                        <a14:foregroundMark x1="62333" y1="81667" x2="58667" y2="87361"/>
                        <a14:foregroundMark x1="58667" y1="87361" x2="49111" y2="76944"/>
                        <a14:foregroundMark x1="49111" y1="76944" x2="43444" y2="78194"/>
                        <a14:foregroundMark x1="43444" y1="78194" x2="37889" y2="91806"/>
                        <a14:foregroundMark x1="37889" y1="91806" x2="41000" y2="77500"/>
                        <a14:foregroundMark x1="41000" y1="77500" x2="43556" y2="75139"/>
                        <a14:foregroundMark x1="62556" y1="85556" x2="62889" y2="93333"/>
                        <a14:foregroundMark x1="62889" y1="93333" x2="51556" y2="96806"/>
                        <a14:foregroundMark x1="51556" y1="96806" x2="61556" y2="89722"/>
                        <a14:foregroundMark x1="61556" y1="89722" x2="62111" y2="88889"/>
                        <a14:foregroundMark x1="15222" y1="68611" x2="21111" y2="66389"/>
                        <a14:foregroundMark x1="21111" y1="66389" x2="25667" y2="60139"/>
                        <a14:foregroundMark x1="25667" y1="60139" x2="20000" y2="59444"/>
                        <a14:foregroundMark x1="20000" y1="59444" x2="14333" y2="63889"/>
                        <a14:foregroundMark x1="14333" y1="63889" x2="11778" y2="70000"/>
                        <a14:foregroundMark x1="11778" y1="70000" x2="17667" y2="71806"/>
                        <a14:foregroundMark x1="17667" y1="71806" x2="27556" y2="63056"/>
                        <a14:foregroundMark x1="27556" y1="60139" x2="32778" y2="63472"/>
                        <a14:foregroundMark x1="32778" y1="63472" x2="29111" y2="70278"/>
                        <a14:foregroundMark x1="29111" y1="70278" x2="23556" y2="72083"/>
                        <a14:foregroundMark x1="23556" y1="72083" x2="29111" y2="66806"/>
                        <a14:foregroundMark x1="29111" y1="66806" x2="29111" y2="58889"/>
                        <a14:foregroundMark x1="29111" y1="58889" x2="31000" y2="59167"/>
                        <a14:foregroundMark x1="68556" y1="56528" x2="68778" y2="64028"/>
                        <a14:foregroundMark x1="68778" y1="64028" x2="71222" y2="71389"/>
                        <a14:foregroundMark x1="71222" y1="71389" x2="75667" y2="75972"/>
                        <a14:foregroundMark x1="75667" y1="75972" x2="81333" y2="75972"/>
                        <a14:foregroundMark x1="81333" y1="75972" x2="86889" y2="75278"/>
                        <a14:foregroundMark x1="86889" y1="75278" x2="92333" y2="71806"/>
                        <a14:foregroundMark x1="92333" y1="71806" x2="89556" y2="65000"/>
                        <a14:foregroundMark x1="89556" y1="65000" x2="78889" y2="58472"/>
                        <a14:foregroundMark x1="78889" y1="58472" x2="68556" y2="56806"/>
                        <a14:foregroundMark x1="63556" y1="64861" x2="68000" y2="65833"/>
                        <a14:foregroundMark x1="36111" y1="65139" x2="31000" y2="68056"/>
                        <a14:foregroundMark x1="31000" y1="68056" x2="30556" y2="72222"/>
                        <a14:foregroundMark x1="2333" y1="71111" x2="2333" y2="75972"/>
                        <a14:foregroundMark x1="97000" y1="72083" x2="97889" y2="75833"/>
                        <a14:foregroundMark x1="30444" y1="6806" x2="48000" y2="4583"/>
                        <a14:foregroundMark x1="48000" y1="4583" x2="48333" y2="4028"/>
                        <a14:foregroundMark x1="63556" y1="1944" x2="58111" y2="4583"/>
                        <a14:foregroundMark x1="58111" y1="4583" x2="55778" y2="3611"/>
                      </a14:backgroundRemoval>
                    </a14:imgEffect>
                  </a14:imgLayer>
                </a14:imgProps>
              </a:ext>
              <a:ext uri="{28A0092B-C50C-407E-A947-70E740481C1C}">
                <a14:useLocalDpi xmlns:a14="http://schemas.microsoft.com/office/drawing/2010/main" val="0"/>
              </a:ext>
            </a:extLst>
          </a:blip>
          <a:stretch>
            <a:fillRect/>
          </a:stretch>
        </p:blipFill>
        <p:spPr>
          <a:xfrm>
            <a:off x="8599825" y="1365672"/>
            <a:ext cx="1932123" cy="1263628"/>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E1C4D72E-9AB1-497D-9892-A791BD8D94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2515" y="1365672"/>
            <a:ext cx="2221256" cy="1224035"/>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5C75EF5-A0F7-48CF-A704-00021FC48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7726" y="3790171"/>
            <a:ext cx="1123517" cy="1478360"/>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B80B45F3-1764-409F-9502-7D8CD534DD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634" y="3632253"/>
            <a:ext cx="1291921" cy="1636278"/>
          </a:xfrm>
          <a:prstGeom prst="rect">
            <a:avLst/>
          </a:prstGeom>
        </p:spPr>
      </p:pic>
      <p:pic>
        <p:nvPicPr>
          <p:cNvPr id="4" name="Picture 3">
            <a:extLst>
              <a:ext uri="{FF2B5EF4-FFF2-40B4-BE49-F238E27FC236}">
                <a16:creationId xmlns:a16="http://schemas.microsoft.com/office/drawing/2014/main" id="{80DD362E-9864-44C2-BCAC-9D3DE2B01E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8629" y="2661941"/>
            <a:ext cx="1679930" cy="961277"/>
          </a:xfrm>
          <a:prstGeom prst="rect">
            <a:avLst/>
          </a:prstGeom>
        </p:spPr>
      </p:pic>
      <p:pic>
        <p:nvPicPr>
          <p:cNvPr id="15" name="Picture 14">
            <a:extLst>
              <a:ext uri="{FF2B5EF4-FFF2-40B4-BE49-F238E27FC236}">
                <a16:creationId xmlns:a16="http://schemas.microsoft.com/office/drawing/2014/main" id="{A18FF840-BB1F-43E3-A1AA-E0D3204EB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9519" y="2741932"/>
            <a:ext cx="1679930" cy="961277"/>
          </a:xfrm>
          <a:prstGeom prst="rect">
            <a:avLst/>
          </a:prstGeom>
        </p:spPr>
      </p:pic>
      <p:sp>
        <p:nvSpPr>
          <p:cNvPr id="6" name="TextBox 5">
            <a:extLst>
              <a:ext uri="{FF2B5EF4-FFF2-40B4-BE49-F238E27FC236}">
                <a16:creationId xmlns:a16="http://schemas.microsoft.com/office/drawing/2014/main" id="{4C8D5C92-C58F-4E6F-AAAB-0EC4B2E1A229}"/>
              </a:ext>
            </a:extLst>
          </p:cNvPr>
          <p:cNvSpPr txBox="1"/>
          <p:nvPr/>
        </p:nvSpPr>
        <p:spPr>
          <a:xfrm>
            <a:off x="2693368" y="2663639"/>
            <a:ext cx="710451" cy="369332"/>
          </a:xfrm>
          <a:prstGeom prst="rect">
            <a:avLst/>
          </a:prstGeom>
          <a:noFill/>
        </p:spPr>
        <p:txBody>
          <a:bodyPr wrap="none" rtlCol="0">
            <a:spAutoFit/>
          </a:bodyPr>
          <a:lstStyle/>
          <a:p>
            <a:r>
              <a:rPr lang="en-US" b="1" dirty="0"/>
              <a:t>Learn</a:t>
            </a:r>
          </a:p>
        </p:txBody>
      </p:sp>
      <p:sp>
        <p:nvSpPr>
          <p:cNvPr id="16" name="TextBox 15">
            <a:extLst>
              <a:ext uri="{FF2B5EF4-FFF2-40B4-BE49-F238E27FC236}">
                <a16:creationId xmlns:a16="http://schemas.microsoft.com/office/drawing/2014/main" id="{E2C24B99-9D81-418E-BB24-00F247438ADA}"/>
              </a:ext>
            </a:extLst>
          </p:cNvPr>
          <p:cNvSpPr txBox="1"/>
          <p:nvPr/>
        </p:nvSpPr>
        <p:spPr>
          <a:xfrm>
            <a:off x="8244599" y="2713427"/>
            <a:ext cx="710451" cy="369332"/>
          </a:xfrm>
          <a:prstGeom prst="rect">
            <a:avLst/>
          </a:prstGeom>
          <a:noFill/>
        </p:spPr>
        <p:txBody>
          <a:bodyPr wrap="none" rtlCol="0">
            <a:spAutoFit/>
          </a:bodyPr>
          <a:lstStyle/>
          <a:p>
            <a:r>
              <a:rPr lang="en-US" b="1" dirty="0"/>
              <a:t>Learn</a:t>
            </a:r>
          </a:p>
        </p:txBody>
      </p:sp>
      <p:sp>
        <p:nvSpPr>
          <p:cNvPr id="18" name="TextBox 17">
            <a:extLst>
              <a:ext uri="{FF2B5EF4-FFF2-40B4-BE49-F238E27FC236}">
                <a16:creationId xmlns:a16="http://schemas.microsoft.com/office/drawing/2014/main" id="{BBED3387-E58F-434C-9B10-F78601084A48}"/>
              </a:ext>
            </a:extLst>
          </p:cNvPr>
          <p:cNvSpPr txBox="1"/>
          <p:nvPr/>
        </p:nvSpPr>
        <p:spPr>
          <a:xfrm>
            <a:off x="3622986" y="886401"/>
            <a:ext cx="924548" cy="369332"/>
          </a:xfrm>
          <a:prstGeom prst="rect">
            <a:avLst/>
          </a:prstGeom>
          <a:noFill/>
        </p:spPr>
        <p:txBody>
          <a:bodyPr wrap="none" rtlCol="0">
            <a:spAutoFit/>
          </a:bodyPr>
          <a:lstStyle/>
          <a:p>
            <a:r>
              <a:rPr lang="en-US" b="1" dirty="0"/>
              <a:t>Teacher</a:t>
            </a:r>
          </a:p>
        </p:txBody>
      </p:sp>
      <p:sp>
        <p:nvSpPr>
          <p:cNvPr id="20" name="TextBox 19">
            <a:extLst>
              <a:ext uri="{FF2B5EF4-FFF2-40B4-BE49-F238E27FC236}">
                <a16:creationId xmlns:a16="http://schemas.microsoft.com/office/drawing/2014/main" id="{D14DC998-8FFD-4E47-B5FC-62BE5DAB1785}"/>
              </a:ext>
            </a:extLst>
          </p:cNvPr>
          <p:cNvSpPr txBox="1"/>
          <p:nvPr/>
        </p:nvSpPr>
        <p:spPr>
          <a:xfrm>
            <a:off x="6389029" y="1010107"/>
            <a:ext cx="1424942" cy="369332"/>
          </a:xfrm>
          <a:prstGeom prst="rect">
            <a:avLst/>
          </a:prstGeom>
          <a:noFill/>
        </p:spPr>
        <p:txBody>
          <a:bodyPr wrap="none" rtlCol="0">
            <a:spAutoFit/>
          </a:bodyPr>
          <a:lstStyle/>
          <a:p>
            <a:r>
              <a:rPr lang="en-US" b="1" dirty="0"/>
              <a:t>Training data</a:t>
            </a:r>
          </a:p>
        </p:txBody>
      </p:sp>
      <p:sp>
        <p:nvSpPr>
          <p:cNvPr id="21" name="TextBox 20">
            <a:extLst>
              <a:ext uri="{FF2B5EF4-FFF2-40B4-BE49-F238E27FC236}">
                <a16:creationId xmlns:a16="http://schemas.microsoft.com/office/drawing/2014/main" id="{87AA5CDA-A60B-4BD6-9D0C-0DC72B71551A}"/>
              </a:ext>
            </a:extLst>
          </p:cNvPr>
          <p:cNvSpPr txBox="1"/>
          <p:nvPr/>
        </p:nvSpPr>
        <p:spPr>
          <a:xfrm>
            <a:off x="9059362" y="1003073"/>
            <a:ext cx="1255793" cy="369332"/>
          </a:xfrm>
          <a:prstGeom prst="rect">
            <a:avLst/>
          </a:prstGeom>
          <a:noFill/>
        </p:spPr>
        <p:txBody>
          <a:bodyPr wrap="none" rtlCol="0">
            <a:spAutoFit/>
          </a:bodyPr>
          <a:lstStyle/>
          <a:p>
            <a:r>
              <a:rPr lang="en-US" b="1" dirty="0"/>
              <a:t>Developers</a:t>
            </a:r>
          </a:p>
        </p:txBody>
      </p:sp>
      <p:sp>
        <p:nvSpPr>
          <p:cNvPr id="24" name="TextBox 23">
            <a:extLst>
              <a:ext uri="{FF2B5EF4-FFF2-40B4-BE49-F238E27FC236}">
                <a16:creationId xmlns:a16="http://schemas.microsoft.com/office/drawing/2014/main" id="{4E8AB3B4-079C-4947-A217-F580828F05A9}"/>
              </a:ext>
            </a:extLst>
          </p:cNvPr>
          <p:cNvSpPr txBox="1"/>
          <p:nvPr/>
        </p:nvSpPr>
        <p:spPr>
          <a:xfrm>
            <a:off x="1683630" y="851949"/>
            <a:ext cx="761427" cy="369332"/>
          </a:xfrm>
          <a:prstGeom prst="rect">
            <a:avLst/>
          </a:prstGeom>
          <a:noFill/>
        </p:spPr>
        <p:txBody>
          <a:bodyPr wrap="none" rtlCol="0">
            <a:spAutoFit/>
          </a:bodyPr>
          <a:lstStyle/>
          <a:p>
            <a:r>
              <a:rPr lang="en-US" b="1" dirty="0"/>
              <a:t>Books</a:t>
            </a:r>
          </a:p>
        </p:txBody>
      </p:sp>
      <p:sp>
        <p:nvSpPr>
          <p:cNvPr id="25" name="TextBox 24">
            <a:extLst>
              <a:ext uri="{FF2B5EF4-FFF2-40B4-BE49-F238E27FC236}">
                <a16:creationId xmlns:a16="http://schemas.microsoft.com/office/drawing/2014/main" id="{F61801B4-B02F-45EB-BB4C-9BA9AD3D0181}"/>
              </a:ext>
            </a:extLst>
          </p:cNvPr>
          <p:cNvSpPr txBox="1"/>
          <p:nvPr/>
        </p:nvSpPr>
        <p:spPr>
          <a:xfrm>
            <a:off x="1399893" y="4308475"/>
            <a:ext cx="878767" cy="369332"/>
          </a:xfrm>
          <a:prstGeom prst="rect">
            <a:avLst/>
          </a:prstGeom>
          <a:noFill/>
        </p:spPr>
        <p:txBody>
          <a:bodyPr wrap="none" rtlCol="0">
            <a:spAutoFit/>
          </a:bodyPr>
          <a:lstStyle/>
          <a:p>
            <a:r>
              <a:rPr lang="en-US" b="1" dirty="0"/>
              <a:t>Human</a:t>
            </a:r>
          </a:p>
        </p:txBody>
      </p:sp>
      <p:sp>
        <p:nvSpPr>
          <p:cNvPr id="26" name="TextBox 25">
            <a:extLst>
              <a:ext uri="{FF2B5EF4-FFF2-40B4-BE49-F238E27FC236}">
                <a16:creationId xmlns:a16="http://schemas.microsoft.com/office/drawing/2014/main" id="{DED057A4-3BC1-4A3E-90E6-0A1DACCB366A}"/>
              </a:ext>
            </a:extLst>
          </p:cNvPr>
          <p:cNvSpPr txBox="1"/>
          <p:nvPr/>
        </p:nvSpPr>
        <p:spPr>
          <a:xfrm>
            <a:off x="9091243" y="4312621"/>
            <a:ext cx="1139414" cy="369332"/>
          </a:xfrm>
          <a:prstGeom prst="rect">
            <a:avLst/>
          </a:prstGeom>
          <a:noFill/>
        </p:spPr>
        <p:txBody>
          <a:bodyPr wrap="none" rtlCol="0">
            <a:spAutoFit/>
          </a:bodyPr>
          <a:lstStyle/>
          <a:p>
            <a:r>
              <a:rPr lang="en-US" b="1" dirty="0"/>
              <a:t>Algorithm</a:t>
            </a:r>
          </a:p>
        </p:txBody>
      </p:sp>
    </p:spTree>
    <p:extLst>
      <p:ext uri="{BB962C8B-B14F-4D97-AF65-F5344CB8AC3E}">
        <p14:creationId xmlns:p14="http://schemas.microsoft.com/office/powerpoint/2010/main" val="53679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p:bldP spid="16" grpId="0"/>
      <p:bldP spid="18" grpId="0"/>
      <p:bldP spid="20" grpId="0"/>
      <p:bldP spid="21"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E8218-3D0D-400A-8DAD-7257475ADB9C}"/>
              </a:ext>
            </a:extLst>
          </p:cNvPr>
          <p:cNvSpPr txBox="1">
            <a:spLocks/>
          </p:cNvSpPr>
          <p:nvPr/>
        </p:nvSpPr>
        <p:spPr>
          <a:xfrm>
            <a:off x="647698" y="142694"/>
            <a:ext cx="10772775" cy="819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How Algorithmic Bias is impacting Society?</a:t>
            </a:r>
          </a:p>
        </p:txBody>
      </p:sp>
      <p:grpSp>
        <p:nvGrpSpPr>
          <p:cNvPr id="30" name="Group 29">
            <a:extLst>
              <a:ext uri="{FF2B5EF4-FFF2-40B4-BE49-F238E27FC236}">
                <a16:creationId xmlns:a16="http://schemas.microsoft.com/office/drawing/2014/main" id="{40DCD4F4-9E23-4DBD-BC79-EAFF6BB0A80C}"/>
              </a:ext>
            </a:extLst>
          </p:cNvPr>
          <p:cNvGrpSpPr/>
          <p:nvPr/>
        </p:nvGrpSpPr>
        <p:grpSpPr>
          <a:xfrm>
            <a:off x="647698" y="861193"/>
            <a:ext cx="5314951" cy="4748708"/>
            <a:chOff x="647698" y="861192"/>
            <a:chExt cx="5314951" cy="5464199"/>
          </a:xfrm>
        </p:grpSpPr>
        <p:sp>
          <p:nvSpPr>
            <p:cNvPr id="25" name="Rectangle: Rounded Corners 24">
              <a:extLst>
                <a:ext uri="{FF2B5EF4-FFF2-40B4-BE49-F238E27FC236}">
                  <a16:creationId xmlns:a16="http://schemas.microsoft.com/office/drawing/2014/main" id="{E71D40CD-07AF-428F-8FB2-C6D349FADA26}"/>
                </a:ext>
              </a:extLst>
            </p:cNvPr>
            <p:cNvSpPr/>
            <p:nvPr/>
          </p:nvSpPr>
          <p:spPr>
            <a:xfrm>
              <a:off x="647698" y="861192"/>
              <a:ext cx="5314951" cy="546419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descr="A close up of a newspaper&#10;&#10;Description generated with high confidence">
              <a:extLst>
                <a:ext uri="{FF2B5EF4-FFF2-40B4-BE49-F238E27FC236}">
                  <a16:creationId xmlns:a16="http://schemas.microsoft.com/office/drawing/2014/main" id="{0DD0A692-BA53-4660-A725-50F8529B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969" y="1530531"/>
              <a:ext cx="2025386" cy="1517950"/>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C22B9BD1-42EA-4C93-B639-D339D3D9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47" y="4846517"/>
              <a:ext cx="1911718" cy="1272162"/>
            </a:xfrm>
            <a:prstGeom prst="rect">
              <a:avLst/>
            </a:prstGeom>
          </p:spPr>
        </p:pic>
        <p:pic>
          <p:nvPicPr>
            <p:cNvPr id="16" name="Picture 15" descr="A close up of text on a white background&#10;&#10;Description generated with high confidence">
              <a:extLst>
                <a:ext uri="{FF2B5EF4-FFF2-40B4-BE49-F238E27FC236}">
                  <a16:creationId xmlns:a16="http://schemas.microsoft.com/office/drawing/2014/main" id="{9971A4F0-2B1E-4C9A-97E7-2924BC9C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62" y="3255503"/>
              <a:ext cx="1994346" cy="1384302"/>
            </a:xfrm>
            <a:prstGeom prst="rect">
              <a:avLst/>
            </a:prstGeom>
          </p:spPr>
        </p:pic>
        <p:pic>
          <p:nvPicPr>
            <p:cNvPr id="20" name="Picture 19" descr="A sign on the side of a building&#10;&#10;Description generated with very high confidence">
              <a:extLst>
                <a:ext uri="{FF2B5EF4-FFF2-40B4-BE49-F238E27FC236}">
                  <a16:creationId xmlns:a16="http://schemas.microsoft.com/office/drawing/2014/main" id="{19BB7EB1-6A96-4977-B2A1-8F170195E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060" y="1530531"/>
              <a:ext cx="1842561" cy="1451905"/>
            </a:xfrm>
            <a:prstGeom prst="rect">
              <a:avLst/>
            </a:prstGeom>
          </p:spPr>
        </p:pic>
        <p:pic>
          <p:nvPicPr>
            <p:cNvPr id="22" name="Picture 21" descr="A close up of a piece of paper&#10;&#10;Description generated with very high confidence">
              <a:extLst>
                <a:ext uri="{FF2B5EF4-FFF2-40B4-BE49-F238E27FC236}">
                  <a16:creationId xmlns:a16="http://schemas.microsoft.com/office/drawing/2014/main" id="{490C203E-1611-413E-ADDF-689A6123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009" y="4846827"/>
              <a:ext cx="1994346" cy="1331548"/>
            </a:xfrm>
            <a:prstGeom prst="rect">
              <a:avLst/>
            </a:prstGeom>
          </p:spPr>
        </p:pic>
        <p:grpSp>
          <p:nvGrpSpPr>
            <p:cNvPr id="24" name="Group 23">
              <a:extLst>
                <a:ext uri="{FF2B5EF4-FFF2-40B4-BE49-F238E27FC236}">
                  <a16:creationId xmlns:a16="http://schemas.microsoft.com/office/drawing/2014/main" id="{095D055F-1BDF-42E3-9F94-E9D30B35E302}"/>
                </a:ext>
              </a:extLst>
            </p:cNvPr>
            <p:cNvGrpSpPr/>
            <p:nvPr/>
          </p:nvGrpSpPr>
          <p:grpSpPr>
            <a:xfrm>
              <a:off x="1119903" y="3255503"/>
              <a:ext cx="1911718" cy="1384303"/>
              <a:chOff x="1149621" y="4031822"/>
              <a:chExt cx="2407445" cy="1928338"/>
            </a:xfrm>
          </p:grpSpPr>
          <p:pic>
            <p:nvPicPr>
              <p:cNvPr id="18" name="Picture 17" descr="A person sitting at a train station next to a window&#10;&#10;Description generated with high confidence">
                <a:extLst>
                  <a:ext uri="{FF2B5EF4-FFF2-40B4-BE49-F238E27FC236}">
                    <a16:creationId xmlns:a16="http://schemas.microsoft.com/office/drawing/2014/main" id="{32EE6DDC-C4A0-4E95-910A-228D08B01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621" y="4031822"/>
                <a:ext cx="2407445" cy="1604963"/>
              </a:xfrm>
              <a:prstGeom prst="rect">
                <a:avLst/>
              </a:prstGeom>
            </p:spPr>
          </p:pic>
          <p:sp>
            <p:nvSpPr>
              <p:cNvPr id="23" name="TextBox 22">
                <a:extLst>
                  <a:ext uri="{FF2B5EF4-FFF2-40B4-BE49-F238E27FC236}">
                    <a16:creationId xmlns:a16="http://schemas.microsoft.com/office/drawing/2014/main" id="{773D1784-A8BC-49B9-B6A3-DDAB23AC91B2}"/>
                  </a:ext>
                </a:extLst>
              </p:cNvPr>
              <p:cNvSpPr txBox="1"/>
              <p:nvPr/>
            </p:nvSpPr>
            <p:spPr>
              <a:xfrm>
                <a:off x="1699243" y="5652383"/>
                <a:ext cx="958980" cy="307777"/>
              </a:xfrm>
              <a:prstGeom prst="rect">
                <a:avLst/>
              </a:prstGeom>
              <a:noFill/>
            </p:spPr>
            <p:txBody>
              <a:bodyPr wrap="none" rtlCol="0">
                <a:spAutoFit/>
              </a:bodyPr>
              <a:lstStyle/>
              <a:p>
                <a:r>
                  <a:rPr lang="en-US" sz="1400" dirty="0"/>
                  <a:t>Recidivism</a:t>
                </a:r>
              </a:p>
            </p:txBody>
          </p:sp>
        </p:grpSp>
        <p:sp>
          <p:nvSpPr>
            <p:cNvPr id="28" name="TextBox 27">
              <a:extLst>
                <a:ext uri="{FF2B5EF4-FFF2-40B4-BE49-F238E27FC236}">
                  <a16:creationId xmlns:a16="http://schemas.microsoft.com/office/drawing/2014/main" id="{104F98B6-7B69-409B-AF5E-0515A28AFE74}"/>
                </a:ext>
              </a:extLst>
            </p:cNvPr>
            <p:cNvSpPr txBox="1"/>
            <p:nvPr/>
          </p:nvSpPr>
          <p:spPr>
            <a:xfrm>
              <a:off x="2317862" y="962025"/>
              <a:ext cx="2177938" cy="369332"/>
            </a:xfrm>
            <a:prstGeom prst="rect">
              <a:avLst/>
            </a:prstGeom>
            <a:noFill/>
          </p:spPr>
          <p:txBody>
            <a:bodyPr wrap="square" rtlCol="0">
              <a:spAutoFit/>
            </a:bodyPr>
            <a:lstStyle/>
            <a:p>
              <a:r>
                <a:rPr lang="en-US" b="1" dirty="0"/>
                <a:t>Allocative Harms</a:t>
              </a:r>
            </a:p>
          </p:txBody>
        </p:sp>
      </p:grpSp>
      <p:sp>
        <p:nvSpPr>
          <p:cNvPr id="35" name="Rectangle 34">
            <a:extLst>
              <a:ext uri="{FF2B5EF4-FFF2-40B4-BE49-F238E27FC236}">
                <a16:creationId xmlns:a16="http://schemas.microsoft.com/office/drawing/2014/main" id="{A9D00608-AFA6-4F4E-98CD-16F2828ED43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Algorithms are trying to replicate the bias encoded in data</a:t>
            </a:r>
          </a:p>
        </p:txBody>
      </p:sp>
      <p:pic>
        <p:nvPicPr>
          <p:cNvPr id="32" name="Picture 31" descr="A picture containing object&#10;&#10;Description generated with very high confidence">
            <a:extLst>
              <a:ext uri="{FF2B5EF4-FFF2-40B4-BE49-F238E27FC236}">
                <a16:creationId xmlns:a16="http://schemas.microsoft.com/office/drawing/2014/main" id="{14442B58-A1F5-4CC3-BE04-F3B0D7248A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grpSp>
        <p:nvGrpSpPr>
          <p:cNvPr id="6" name="Group 5">
            <a:extLst>
              <a:ext uri="{FF2B5EF4-FFF2-40B4-BE49-F238E27FC236}">
                <a16:creationId xmlns:a16="http://schemas.microsoft.com/office/drawing/2014/main" id="{C952CF12-08E9-4846-A976-EE8B9E37812C}"/>
              </a:ext>
            </a:extLst>
          </p:cNvPr>
          <p:cNvGrpSpPr/>
          <p:nvPr/>
        </p:nvGrpSpPr>
        <p:grpSpPr>
          <a:xfrm>
            <a:off x="6117352" y="823434"/>
            <a:ext cx="5314951" cy="4748708"/>
            <a:chOff x="6117352" y="823434"/>
            <a:chExt cx="5314951" cy="4748708"/>
          </a:xfrm>
        </p:grpSpPr>
        <p:sp>
          <p:nvSpPr>
            <p:cNvPr id="27" name="Rectangle: Rounded Corners 26">
              <a:extLst>
                <a:ext uri="{FF2B5EF4-FFF2-40B4-BE49-F238E27FC236}">
                  <a16:creationId xmlns:a16="http://schemas.microsoft.com/office/drawing/2014/main" id="{418D665A-D858-4407-A5AD-6C27A557AE1A}"/>
                </a:ext>
              </a:extLst>
            </p:cNvPr>
            <p:cNvSpPr/>
            <p:nvPr/>
          </p:nvSpPr>
          <p:spPr>
            <a:xfrm>
              <a:off x="6117352" y="823434"/>
              <a:ext cx="5314951" cy="474870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F41526-B67C-47A8-8BE4-ABC8729AC8B1}"/>
                </a:ext>
              </a:extLst>
            </p:cNvPr>
            <p:cNvSpPr txBox="1"/>
            <p:nvPr/>
          </p:nvSpPr>
          <p:spPr>
            <a:xfrm>
              <a:off x="7546102" y="962025"/>
              <a:ext cx="2457450" cy="369332"/>
            </a:xfrm>
            <a:prstGeom prst="rect">
              <a:avLst/>
            </a:prstGeom>
            <a:noFill/>
          </p:spPr>
          <p:txBody>
            <a:bodyPr wrap="square" rtlCol="0">
              <a:spAutoFit/>
            </a:bodyPr>
            <a:lstStyle/>
            <a:p>
              <a:r>
                <a:rPr lang="en-US" b="1" dirty="0"/>
                <a:t>Representation Harms</a:t>
              </a:r>
            </a:p>
          </p:txBody>
        </p:sp>
        <p:pic>
          <p:nvPicPr>
            <p:cNvPr id="34" name="Picture 33">
              <a:extLst>
                <a:ext uri="{FF2B5EF4-FFF2-40B4-BE49-F238E27FC236}">
                  <a16:creationId xmlns:a16="http://schemas.microsoft.com/office/drawing/2014/main" id="{1AF2B874-5F20-4054-AFAA-D6A7457BA8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2530" y="3644052"/>
              <a:ext cx="4964593" cy="1641259"/>
            </a:xfrm>
            <a:prstGeom prst="rect">
              <a:avLst/>
            </a:prstGeom>
          </p:spPr>
        </p:pic>
        <p:pic>
          <p:nvPicPr>
            <p:cNvPr id="5" name="Picture 4" descr="A picture containing photo, showing, different&#10;&#10;Description generated with very high confidence">
              <a:extLst>
                <a:ext uri="{FF2B5EF4-FFF2-40B4-BE49-F238E27FC236}">
                  <a16:creationId xmlns:a16="http://schemas.microsoft.com/office/drawing/2014/main" id="{7B78CBA4-D2C5-47CF-B2D5-7827B17E2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8280" y="1360218"/>
              <a:ext cx="3003279" cy="2130968"/>
            </a:xfrm>
            <a:prstGeom prst="rect">
              <a:avLst/>
            </a:prstGeom>
          </p:spPr>
        </p:pic>
      </p:grpSp>
    </p:spTree>
    <p:extLst>
      <p:ext uri="{BB962C8B-B14F-4D97-AF65-F5344CB8AC3E}">
        <p14:creationId xmlns:p14="http://schemas.microsoft.com/office/powerpoint/2010/main" val="2623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2" y="1028798"/>
            <a:ext cx="5891377" cy="5255108"/>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80" y="3365493"/>
            <a:ext cx="6441469" cy="135492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598" y="4711583"/>
            <a:ext cx="3538733" cy="1037615"/>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272" y="1185764"/>
            <a:ext cx="5886190" cy="866775"/>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532" y="3572841"/>
            <a:ext cx="4278193" cy="52422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4146" y="4365706"/>
            <a:ext cx="8061352" cy="104351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147" y="2375932"/>
            <a:ext cx="7097221" cy="1031531"/>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213" y="5237129"/>
            <a:ext cx="5251574" cy="1014058"/>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054" y="2739153"/>
            <a:ext cx="6765759" cy="1780463"/>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7948" y="2123108"/>
            <a:ext cx="6134100" cy="235267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79" y="1924999"/>
            <a:ext cx="5095875" cy="866775"/>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099" y="1206379"/>
            <a:ext cx="6439316" cy="208540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4995" y="2409593"/>
            <a:ext cx="5194044" cy="3087255"/>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5524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Chatbot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5" name="Picture 4">
            <a:extLst>
              <a:ext uri="{FF2B5EF4-FFF2-40B4-BE49-F238E27FC236}">
                <a16:creationId xmlns:a16="http://schemas.microsoft.com/office/drawing/2014/main" id="{192B5814-B791-4380-9770-852FAB78AB02}"/>
              </a:ext>
            </a:extLst>
          </p:cNvPr>
          <p:cNvPicPr>
            <a:picLocks noChangeAspect="1"/>
          </p:cNvPicPr>
          <p:nvPr/>
        </p:nvPicPr>
        <p:blipFill>
          <a:blip r:embed="rId4"/>
          <a:stretch>
            <a:fillRect/>
          </a:stretch>
        </p:blipFill>
        <p:spPr>
          <a:xfrm>
            <a:off x="2260471" y="1008869"/>
            <a:ext cx="5972175" cy="4668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77EBB0C-F78E-4A98-853F-459885AEC6D6}"/>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Twitter taught Microsoft’s chatbot Tay to be racist in less than a day</a:t>
            </a:r>
          </a:p>
        </p:txBody>
      </p:sp>
      <p:pic>
        <p:nvPicPr>
          <p:cNvPr id="8" name="Picture 7" descr="A screenshot of a cell phone&#10;&#10;Description automatically generated">
            <a:extLst>
              <a:ext uri="{FF2B5EF4-FFF2-40B4-BE49-F238E27FC236}">
                <a16:creationId xmlns:a16="http://schemas.microsoft.com/office/drawing/2014/main" id="{AE653360-ACB8-4A99-B400-346F7A469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02" y="2189991"/>
            <a:ext cx="5425440" cy="249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22CFFB0-1A53-4239-8A7D-2D70592AC779}"/>
              </a:ext>
            </a:extLst>
          </p:cNvPr>
          <p:cNvSpPr/>
          <p:nvPr/>
        </p:nvSpPr>
        <p:spPr>
          <a:xfrm>
            <a:off x="753207" y="6448903"/>
            <a:ext cx="6940062" cy="307777"/>
          </a:xfrm>
          <a:prstGeom prst="rect">
            <a:avLst/>
          </a:prstGeom>
        </p:spPr>
        <p:txBody>
          <a:bodyPr wrap="square">
            <a:spAutoFit/>
          </a:bodyPr>
          <a:lstStyle/>
          <a:p>
            <a:r>
              <a:rPr lang="en-US" sz="1400" dirty="0">
                <a:solidFill>
                  <a:srgbClr val="222222"/>
                </a:solidFill>
                <a:latin typeface="Arial" panose="020B0604020202020204" pitchFamily="34" charset="0"/>
              </a:rPr>
              <a:t>https://www.theverge.com/2016/3/24/11297050/tay-microsoft-chatbot-racist</a:t>
            </a:r>
            <a:endParaRPr lang="en-US" sz="1400" dirty="0"/>
          </a:p>
        </p:txBody>
      </p:sp>
    </p:spTree>
    <p:extLst>
      <p:ext uri="{BB962C8B-B14F-4D97-AF65-F5344CB8AC3E}">
        <p14:creationId xmlns:p14="http://schemas.microsoft.com/office/powerpoint/2010/main" val="29673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Challenges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834470" y="977183"/>
            <a:ext cx="10711765"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Millions of Unique tokens</a:t>
            </a:r>
          </a:p>
          <a:p>
            <a:pPr marL="800100" lvl="1" indent="-342900">
              <a:buFont typeface="Wingdings" panose="05000000000000000000" pitchFamily="2" charset="2"/>
              <a:buChar char="§"/>
            </a:pPr>
            <a:r>
              <a:rPr lang="en-US" dirty="0"/>
              <a:t>Popular word embeddings like word2vec, glove, etc. can have millions of unique words.</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Rendering all these points on the front end will be very resource intensive. Browsers on most systems mightn’t be able to support these many points and become unresponsive or even crash.</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Even if all these points are rendered, it will be overwhelming for the end user to perceive so much information.</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High Dimensional data</a:t>
            </a:r>
          </a:p>
          <a:p>
            <a:pPr marL="800100" lvl="1" indent="-342900">
              <a:buFont typeface="Wingdings" panose="05000000000000000000" pitchFamily="2" charset="2"/>
              <a:buChar char="§"/>
            </a:pPr>
            <a:r>
              <a:rPr lang="en-US" dirty="0"/>
              <a:t>Intersectional bias deals with multiple biases simultaneously. Each of the bias categories say gender, etc. adds a new dimension to the data. </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Typical visualization techniques like scatterplot can deal with 2 or 3 dimensions. In our case, we might need to deal with more than 3 biases simultaneously. Visualizing such data accurately poses a challenge.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Rectangle 5">
            <a:extLst>
              <a:ext uri="{FF2B5EF4-FFF2-40B4-BE49-F238E27FC236}">
                <a16:creationId xmlns:a16="http://schemas.microsoft.com/office/drawing/2014/main" id="{76BFEC45-F6AE-49C0-936C-DEE92D576A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Advanced visualization techniques and interactions can be useful</a:t>
            </a:r>
          </a:p>
        </p:txBody>
      </p:sp>
    </p:spTree>
    <p:extLst>
      <p:ext uri="{BB962C8B-B14F-4D97-AF65-F5344CB8AC3E}">
        <p14:creationId xmlns:p14="http://schemas.microsoft.com/office/powerpoint/2010/main" val="38137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Machine Translation</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Google Translate is Gender Biased </a:t>
            </a:r>
          </a:p>
        </p:txBody>
      </p:sp>
      <p:pic>
        <p:nvPicPr>
          <p:cNvPr id="6" name="Picture 5">
            <a:extLst>
              <a:ext uri="{FF2B5EF4-FFF2-40B4-BE49-F238E27FC236}">
                <a16:creationId xmlns:a16="http://schemas.microsoft.com/office/drawing/2014/main" id="{817E0698-9117-4B80-BBE3-3381EF71A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66" y="1231210"/>
            <a:ext cx="9353468" cy="381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523220"/>
          </a:xfrm>
          <a:prstGeom prst="rect">
            <a:avLst/>
          </a:prstGeom>
        </p:spPr>
        <p:txBody>
          <a:bodyPr wrap="square">
            <a:spAutoFit/>
          </a:bodyPr>
          <a:lstStyle/>
          <a:p>
            <a:r>
              <a:rPr lang="en-US" sz="1400" dirty="0">
                <a:solidFill>
                  <a:srgbClr val="222222"/>
                </a:solidFill>
                <a:latin typeface="Arial" panose="020B0604020202020204" pitchFamily="34" charset="0"/>
              </a:rPr>
              <a:t>https://qz.com/1141122/google-translates-gender-bias-pairs-he-with-hardworking-and-she-with-lazy-and-other-examples/</a:t>
            </a:r>
            <a:endParaRPr lang="en-US" sz="1400" dirty="0"/>
          </a:p>
        </p:txBody>
      </p:sp>
    </p:spTree>
    <p:extLst>
      <p:ext uri="{BB962C8B-B14F-4D97-AF65-F5344CB8AC3E}">
        <p14:creationId xmlns:p14="http://schemas.microsoft.com/office/powerpoint/2010/main" val="8172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5"/>
            <a:ext cx="10772775" cy="693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Hiring</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Amazon scraps secret AI recruiting tool that showed bias against women</a:t>
            </a:r>
          </a:p>
        </p:txBody>
      </p:sp>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400110"/>
          </a:xfrm>
          <a:prstGeom prst="rect">
            <a:avLst/>
          </a:prstGeom>
        </p:spPr>
        <p:txBody>
          <a:bodyPr wrap="square">
            <a:spAutoFit/>
          </a:bodyPr>
          <a:lstStyle/>
          <a:p>
            <a:r>
              <a:rPr lang="en-US" sz="1000" dirty="0"/>
              <a:t>https://www.reuters.com/article/us-amazon-com-jobs-automation-insight/amazon-scraps-secret-ai-recruiting-tool-that-showed-bias-against-women-idUSKCN1MK08G</a:t>
            </a:r>
          </a:p>
        </p:txBody>
      </p:sp>
      <p:pic>
        <p:nvPicPr>
          <p:cNvPr id="3" name="Picture 2" descr="A screenshot of a cell phone&#10;&#10;Description automatically generated">
            <a:extLst>
              <a:ext uri="{FF2B5EF4-FFF2-40B4-BE49-F238E27FC236}">
                <a16:creationId xmlns:a16="http://schemas.microsoft.com/office/drawing/2014/main" id="{826CD444-8C3C-4DA8-A69C-35BB283E9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8" y="836305"/>
            <a:ext cx="11330940" cy="3970020"/>
          </a:xfrm>
          <a:prstGeom prst="rect">
            <a:avLst/>
          </a:prstGeom>
        </p:spPr>
      </p:pic>
    </p:spTree>
    <p:extLst>
      <p:ext uri="{BB962C8B-B14F-4D97-AF65-F5344CB8AC3E}">
        <p14:creationId xmlns:p14="http://schemas.microsoft.com/office/powerpoint/2010/main" val="2551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SOME</a:t>
            </a:r>
          </a:p>
          <a:p>
            <a:pPr algn="ctr"/>
            <a:endParaRPr lang="en-US" dirty="0"/>
          </a:p>
          <a:p>
            <a:pPr algn="ctr"/>
            <a:r>
              <a:rPr lang="en-US" dirty="0"/>
              <a:t>M</a:t>
            </a:r>
          </a:p>
          <a:p>
            <a:pPr algn="ctr"/>
            <a:r>
              <a:rPr lang="en-US" dirty="0"/>
              <a:t>L</a:t>
            </a:r>
          </a:p>
          <a:p>
            <a:pPr algn="ctr"/>
            <a:endParaRPr lang="en-US" dirty="0"/>
          </a:p>
          <a:p>
            <a:pPr algn="ctr"/>
            <a:r>
              <a:rPr lang="en-US" dirty="0"/>
              <a:t>M</a:t>
            </a:r>
          </a:p>
          <a:p>
            <a:pPr algn="ctr"/>
            <a:r>
              <a:rPr lang="en-US" dirty="0"/>
              <a:t>O</a:t>
            </a:r>
          </a:p>
          <a:p>
            <a:pPr algn="ctr"/>
            <a:r>
              <a:rPr lang="en-US" dirty="0"/>
              <a:t>D</a:t>
            </a:r>
          </a:p>
          <a:p>
            <a:pPr algn="ctr"/>
            <a:r>
              <a:rPr lang="en-US" dirty="0"/>
              <a:t>E</a:t>
            </a:r>
          </a:p>
          <a:p>
            <a:pPr algn="ctr"/>
            <a:r>
              <a:rPr lang="en-US" dirty="0"/>
              <a:t>L</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5097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2796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709612" y="315031"/>
            <a:ext cx="10772775" cy="69084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in Word Embeddings</a:t>
            </a:r>
          </a:p>
        </p:txBody>
      </p:sp>
      <p:sp>
        <p:nvSpPr>
          <p:cNvPr id="22" name="Rectangle 21">
            <a:extLst>
              <a:ext uri="{FF2B5EF4-FFF2-40B4-BE49-F238E27FC236}">
                <a16:creationId xmlns:a16="http://schemas.microsoft.com/office/drawing/2014/main" id="{72FCB9E0-CE84-425E-B799-5920FD8E57C0}"/>
              </a:ext>
            </a:extLst>
          </p:cNvPr>
          <p:cNvSpPr/>
          <p:nvPr/>
        </p:nvSpPr>
        <p:spPr>
          <a:xfrm>
            <a:off x="0" y="5746570"/>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There is a need to focus on biases against Intersectional groups. </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523034" y="940184"/>
            <a:ext cx="880419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Word Embedding models such as Word2Vec, Glove, etc. can be understood as a mapping between a word and its corresponding vector representation.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Studies have shown that word embedding can learn and exhibit social biases based on race, gender, ethnicity, etc. that are encoded in the training dataset.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Biases in word embeddings manifested as stereotypes or undesirable associations between words. For e.g., - Males are disproportionately linked with career and math while females are linked with family and 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Existing literatures primarily focuses on biases based on Gender (93%), Race (54%) and Age/Religion (10%).</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 the real world, an individual might face compound discrimination due to their affiliation with multiple social categorizations based on factors like gender, race, religion, etc. For e.g., Black Muslim Females.  </a:t>
            </a:r>
          </a:p>
        </p:txBody>
      </p:sp>
      <p:grpSp>
        <p:nvGrpSpPr>
          <p:cNvPr id="4" name="Group 3">
            <a:extLst>
              <a:ext uri="{FF2B5EF4-FFF2-40B4-BE49-F238E27FC236}">
                <a16:creationId xmlns:a16="http://schemas.microsoft.com/office/drawing/2014/main" id="{1405887D-624E-474E-BF1E-679CFA06444D}"/>
              </a:ext>
            </a:extLst>
          </p:cNvPr>
          <p:cNvGrpSpPr/>
          <p:nvPr/>
        </p:nvGrpSpPr>
        <p:grpSpPr>
          <a:xfrm>
            <a:off x="9022079" y="1645920"/>
            <a:ext cx="3070503" cy="2815006"/>
            <a:chOff x="7888399" y="1595570"/>
            <a:chExt cx="3313032" cy="3090083"/>
          </a:xfrm>
        </p:grpSpPr>
        <p:sp>
          <p:nvSpPr>
            <p:cNvPr id="27" name="Oval 26">
              <a:extLst>
                <a:ext uri="{FF2B5EF4-FFF2-40B4-BE49-F238E27FC236}">
                  <a16:creationId xmlns:a16="http://schemas.microsoft.com/office/drawing/2014/main" id="{F83EC286-0328-46A0-A027-C35B7C1EA251}"/>
                </a:ext>
              </a:extLst>
            </p:cNvPr>
            <p:cNvSpPr/>
            <p:nvPr/>
          </p:nvSpPr>
          <p:spPr>
            <a:xfrm>
              <a:off x="8412759" y="2721231"/>
              <a:ext cx="2088747" cy="196442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2DC3E71-A791-4C1F-A78C-DF7DB873A892}"/>
                </a:ext>
              </a:extLst>
            </p:cNvPr>
            <p:cNvSpPr/>
            <p:nvPr/>
          </p:nvSpPr>
          <p:spPr>
            <a:xfrm>
              <a:off x="7888399" y="2018642"/>
              <a:ext cx="2088747" cy="19644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112684" y="1987645"/>
              <a:ext cx="2088747" cy="19644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464449" y="2177268"/>
              <a:ext cx="590226" cy="347108"/>
            </a:xfrm>
            <a:prstGeom prst="rect">
              <a:avLst/>
            </a:prstGeom>
            <a:noFill/>
          </p:spPr>
          <p:txBody>
            <a:bodyPr wrap="none" rtlCol="0">
              <a:spAutoFit/>
            </a:bodyPr>
            <a:lstStyle/>
            <a:p>
              <a:pPr algn="ctr"/>
              <a:r>
                <a:rPr lang="en-US" sz="1600" b="1" dirty="0"/>
                <a:t>Race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9023846" y="4063206"/>
              <a:ext cx="867738" cy="347108"/>
            </a:xfrm>
            <a:prstGeom prst="rect">
              <a:avLst/>
            </a:prstGeom>
            <a:noFill/>
          </p:spPr>
          <p:txBody>
            <a:bodyPr wrap="none" rtlCol="0">
              <a:spAutoFit/>
            </a:bodyPr>
            <a:lstStyle/>
            <a:p>
              <a:pPr algn="ctr"/>
              <a:r>
                <a:rPr lang="en-US" sz="1600" b="1" dirty="0"/>
                <a:t>Religion</a:t>
              </a:r>
            </a:p>
          </p:txBody>
        </p:sp>
        <p:sp>
          <p:nvSpPr>
            <p:cNvPr id="8" name="TextBox 7">
              <a:extLst>
                <a:ext uri="{FF2B5EF4-FFF2-40B4-BE49-F238E27FC236}">
                  <a16:creationId xmlns:a16="http://schemas.microsoft.com/office/drawing/2014/main" id="{62CAAF9D-8BC5-4A40-8E44-FD1F26F625A2}"/>
                </a:ext>
              </a:extLst>
            </p:cNvPr>
            <p:cNvSpPr txBox="1"/>
            <p:nvPr/>
          </p:nvSpPr>
          <p:spPr>
            <a:xfrm>
              <a:off x="8471932" y="1595570"/>
              <a:ext cx="2403406" cy="405422"/>
            </a:xfrm>
            <a:prstGeom prst="rect">
              <a:avLst/>
            </a:prstGeom>
            <a:noFill/>
          </p:spPr>
          <p:txBody>
            <a:bodyPr wrap="square" rtlCol="0">
              <a:spAutoFit/>
            </a:bodyPr>
            <a:lstStyle/>
            <a:p>
              <a:r>
                <a:rPr lang="en-US" dirty="0"/>
                <a:t>A Black Muslim Lady</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502901" y="1917903"/>
              <a:ext cx="0" cy="1212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6D73BA7-4D75-4100-9583-5E3C72954582}"/>
                </a:ext>
              </a:extLst>
            </p:cNvPr>
            <p:cNvSpPr txBox="1"/>
            <p:nvPr/>
          </p:nvSpPr>
          <p:spPr>
            <a:xfrm>
              <a:off x="9837422" y="2076840"/>
              <a:ext cx="816250" cy="338554"/>
            </a:xfrm>
            <a:prstGeom prst="rect">
              <a:avLst/>
            </a:prstGeom>
            <a:noFill/>
          </p:spPr>
          <p:txBody>
            <a:bodyPr wrap="none" rtlCol="0">
              <a:spAutoFit/>
            </a:bodyPr>
            <a:lstStyle/>
            <a:p>
              <a:pPr algn="ctr"/>
              <a:r>
                <a:rPr lang="en-US" sz="1600" b="1" dirty="0"/>
                <a:t>Gender</a:t>
              </a:r>
            </a:p>
          </p:txBody>
        </p:sp>
      </p:grpSp>
    </p:spTree>
    <p:extLst>
      <p:ext uri="{BB962C8B-B14F-4D97-AF65-F5344CB8AC3E}">
        <p14:creationId xmlns:p14="http://schemas.microsoft.com/office/powerpoint/2010/main" val="278604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Problem Statement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066587" y="1310397"/>
            <a:ext cx="7934996" cy="3046988"/>
          </a:xfrm>
          <a:prstGeom prst="rect">
            <a:avLst/>
          </a:prstGeom>
          <a:noFill/>
        </p:spPr>
        <p:txBody>
          <a:bodyPr wrap="square" rtlCol="0">
            <a:spAutoFit/>
          </a:bodyPr>
          <a:lstStyle/>
          <a:p>
            <a:r>
              <a:rPr lang="en-US" sz="2400" dirty="0"/>
              <a:t>Given a pretrained word embedding model as input:-</a:t>
            </a:r>
          </a:p>
          <a:p>
            <a:endParaRPr lang="en-US" sz="2400" dirty="0"/>
          </a:p>
          <a:p>
            <a:r>
              <a:rPr lang="en-US" sz="2400" dirty="0"/>
              <a:t> </a:t>
            </a:r>
            <a:r>
              <a:rPr lang="en-US" sz="2400" dirty="0">
                <a:sym typeface="Wingdings" panose="05000000000000000000" pitchFamily="2" charset="2"/>
              </a:rPr>
              <a:t> </a:t>
            </a:r>
            <a:r>
              <a:rPr lang="en-US" sz="2400" dirty="0"/>
              <a:t>Identify inherent social biases &amp; stereotypes</a:t>
            </a:r>
          </a:p>
          <a:p>
            <a:endParaRPr lang="en-US" sz="2400" dirty="0"/>
          </a:p>
          <a:p>
            <a:r>
              <a:rPr lang="en-US" sz="2400" dirty="0">
                <a:sym typeface="Wingdings" panose="05000000000000000000" pitchFamily="2" charset="2"/>
              </a:rPr>
              <a:t> </a:t>
            </a:r>
            <a:r>
              <a:rPr lang="en-US" sz="2400" dirty="0"/>
              <a:t>Mitigate inappropriate biases</a:t>
            </a:r>
          </a:p>
          <a:p>
            <a:pPr marL="285750" indent="-285750">
              <a:buFont typeface="Wingdings" panose="05000000000000000000" pitchFamily="2" charset="2"/>
              <a:buChar char="à"/>
            </a:pPr>
            <a:endParaRPr lang="en-US" sz="2400" dirty="0"/>
          </a:p>
          <a:p>
            <a:r>
              <a:rPr lang="en-US" sz="2400" dirty="0"/>
              <a:t>Return debiased word embedding model for any downstream application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21571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picture containing person, indoor, woman&#10;&#10;Description automatically generated">
            <a:extLst>
              <a:ext uri="{FF2B5EF4-FFF2-40B4-BE49-F238E27FC236}">
                <a16:creationId xmlns:a16="http://schemas.microsoft.com/office/drawing/2014/main" id="{A3083E93-7521-450F-9E04-0BB34FA054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8667" l="3917" r="90000">
                        <a14:foregroundMark x1="4583" y1="85667" x2="14000" y2="81667"/>
                        <a14:foregroundMark x1="14000" y1="81667" x2="23417" y2="86778"/>
                        <a14:foregroundMark x1="23417" y1="86778" x2="30833" y2="97222"/>
                        <a14:foregroundMark x1="30833" y1="97222" x2="41667" y2="95222"/>
                        <a14:foregroundMark x1="41667" y1="95222" x2="50750" y2="87889"/>
                        <a14:foregroundMark x1="50750" y1="87889" x2="62750" y2="97333"/>
                        <a14:foregroundMark x1="32583" y1="8556" x2="34833" y2="7000"/>
                        <a14:foregroundMark x1="15000" y1="28778" x2="15000" y2="28778"/>
                        <a14:foregroundMark x1="15000" y1="25111" x2="15000" y2="25111"/>
                        <a14:foregroundMark x1="4083" y1="84556" x2="3917" y2="96333"/>
                        <a14:foregroundMark x1="62750" y1="63444" x2="69917" y2="88556"/>
                        <a14:foregroundMark x1="69917" y1="88556" x2="70167" y2="89111"/>
                        <a14:foregroundMark x1="56333" y1="53556" x2="56333" y2="53556"/>
                        <a14:foregroundMark x1="24917" y1="21778" x2="24917" y2="21778"/>
                        <a14:foregroundMark x1="21000" y1="23333" x2="21000" y2="23333"/>
                        <a14:foregroundMark x1="21333" y1="24000" x2="21333" y2="24000"/>
                        <a14:foregroundMark x1="23167" y1="45444" x2="23167" y2="45444"/>
                        <a14:foregroundMark x1="24583" y1="44222" x2="24583" y2="44222"/>
                        <a14:foregroundMark x1="78667" y1="98667" x2="78667" y2="98667"/>
                      </a14:backgroundRemoval>
                    </a14:imgEffect>
                  </a14:imgLayer>
                </a14:imgProps>
              </a:ext>
              <a:ext uri="{28A0092B-C50C-407E-A947-70E740481C1C}">
                <a14:useLocalDpi xmlns:a14="http://schemas.microsoft.com/office/drawing/2010/main" val="0"/>
              </a:ext>
            </a:extLst>
          </a:blip>
          <a:stretch>
            <a:fillRect/>
          </a:stretch>
        </p:blipFill>
        <p:spPr>
          <a:xfrm>
            <a:off x="75219" y="3009117"/>
            <a:ext cx="5203330" cy="3848883"/>
          </a:xfrm>
          <a:prstGeom prst="rect">
            <a:avLst/>
          </a:prstGeom>
        </p:spPr>
      </p:pic>
      <p:grpSp>
        <p:nvGrpSpPr>
          <p:cNvPr id="59" name="Group 58">
            <a:extLst>
              <a:ext uri="{FF2B5EF4-FFF2-40B4-BE49-F238E27FC236}">
                <a16:creationId xmlns:a16="http://schemas.microsoft.com/office/drawing/2014/main" id="{A5F2C2A0-1096-447A-8142-8AFAC6866159}"/>
              </a:ext>
            </a:extLst>
          </p:cNvPr>
          <p:cNvGrpSpPr/>
          <p:nvPr/>
        </p:nvGrpSpPr>
        <p:grpSpPr>
          <a:xfrm>
            <a:off x="3912733" y="3089029"/>
            <a:ext cx="4170034" cy="3202550"/>
            <a:chOff x="3128355" y="3326469"/>
            <a:chExt cx="3768354" cy="2926619"/>
          </a:xfrm>
        </p:grpSpPr>
        <p:sp>
          <p:nvSpPr>
            <p:cNvPr id="5" name="Thought Bubble: Cloud 4">
              <a:extLst>
                <a:ext uri="{FF2B5EF4-FFF2-40B4-BE49-F238E27FC236}">
                  <a16:creationId xmlns:a16="http://schemas.microsoft.com/office/drawing/2014/main" id="{51C67503-9936-4B14-A0DD-D692A142D631}"/>
                </a:ext>
              </a:extLst>
            </p:cNvPr>
            <p:cNvSpPr/>
            <p:nvPr/>
          </p:nvSpPr>
          <p:spPr>
            <a:xfrm>
              <a:off x="3128355" y="3753412"/>
              <a:ext cx="3768354" cy="2499676"/>
            </a:xfrm>
            <a:prstGeom prst="cloudCallout">
              <a:avLst/>
            </a:prstGeom>
            <a:solidFill>
              <a:srgbClr val="FF69B4">
                <a:alpha val="50000"/>
              </a:srgbClr>
            </a:solidFill>
            <a:ln>
              <a:solidFill>
                <a:srgbClr val="FF69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F734A61-1DB4-44C8-95C8-E2B27AD4BE4A}"/>
                </a:ext>
              </a:extLst>
            </p:cNvPr>
            <p:cNvSpPr txBox="1"/>
            <p:nvPr/>
          </p:nvSpPr>
          <p:spPr>
            <a:xfrm>
              <a:off x="4578496" y="3998137"/>
              <a:ext cx="1059859" cy="421888"/>
            </a:xfrm>
            <a:prstGeom prst="rect">
              <a:avLst/>
            </a:prstGeom>
            <a:noFill/>
          </p:spPr>
          <p:txBody>
            <a:bodyPr wrap="square" rtlCol="0">
              <a:spAutoFit/>
            </a:bodyPr>
            <a:lstStyle/>
            <a:p>
              <a:r>
                <a:rPr lang="en-US" sz="2400" dirty="0"/>
                <a:t>dancer</a:t>
              </a:r>
            </a:p>
          </p:txBody>
        </p:sp>
        <p:sp>
          <p:nvSpPr>
            <p:cNvPr id="29" name="TextBox 28">
              <a:extLst>
                <a:ext uri="{FF2B5EF4-FFF2-40B4-BE49-F238E27FC236}">
                  <a16:creationId xmlns:a16="http://schemas.microsoft.com/office/drawing/2014/main" id="{7AFCD210-7157-4BB3-AC81-11DD5CD47F0B}"/>
                </a:ext>
              </a:extLst>
            </p:cNvPr>
            <p:cNvSpPr txBox="1"/>
            <p:nvPr/>
          </p:nvSpPr>
          <p:spPr>
            <a:xfrm>
              <a:off x="5701005" y="4089096"/>
              <a:ext cx="1059859" cy="421888"/>
            </a:xfrm>
            <a:prstGeom prst="rect">
              <a:avLst/>
            </a:prstGeom>
            <a:noFill/>
          </p:spPr>
          <p:txBody>
            <a:bodyPr wrap="square" rtlCol="0">
              <a:spAutoFit/>
            </a:bodyPr>
            <a:lstStyle/>
            <a:p>
              <a:r>
                <a:rPr lang="en-US" sz="2400" dirty="0"/>
                <a:t>teacher</a:t>
              </a:r>
            </a:p>
          </p:txBody>
        </p:sp>
        <p:sp>
          <p:nvSpPr>
            <p:cNvPr id="30" name="TextBox 29">
              <a:extLst>
                <a:ext uri="{FF2B5EF4-FFF2-40B4-BE49-F238E27FC236}">
                  <a16:creationId xmlns:a16="http://schemas.microsoft.com/office/drawing/2014/main" id="{C5255847-93EE-49DA-BCB8-79ACDDE1D894}"/>
                </a:ext>
              </a:extLst>
            </p:cNvPr>
            <p:cNvSpPr txBox="1"/>
            <p:nvPr/>
          </p:nvSpPr>
          <p:spPr>
            <a:xfrm>
              <a:off x="5619027" y="5378111"/>
              <a:ext cx="1009817" cy="421888"/>
            </a:xfrm>
            <a:prstGeom prst="rect">
              <a:avLst/>
            </a:prstGeom>
            <a:noFill/>
          </p:spPr>
          <p:txBody>
            <a:bodyPr wrap="square" rtlCol="0">
              <a:spAutoFit/>
            </a:bodyPr>
            <a:lstStyle/>
            <a:p>
              <a:r>
                <a:rPr lang="en-US" sz="2400" dirty="0"/>
                <a:t>acid</a:t>
              </a:r>
            </a:p>
          </p:txBody>
        </p:sp>
        <p:sp>
          <p:nvSpPr>
            <p:cNvPr id="31" name="TextBox 30">
              <a:extLst>
                <a:ext uri="{FF2B5EF4-FFF2-40B4-BE49-F238E27FC236}">
                  <a16:creationId xmlns:a16="http://schemas.microsoft.com/office/drawing/2014/main" id="{6B302A9F-F93B-487B-B644-6AD511045E09}"/>
                </a:ext>
              </a:extLst>
            </p:cNvPr>
            <p:cNvSpPr txBox="1"/>
            <p:nvPr/>
          </p:nvSpPr>
          <p:spPr>
            <a:xfrm>
              <a:off x="4498367" y="4503134"/>
              <a:ext cx="1322753" cy="421888"/>
            </a:xfrm>
            <a:prstGeom prst="rect">
              <a:avLst/>
            </a:prstGeom>
            <a:noFill/>
          </p:spPr>
          <p:txBody>
            <a:bodyPr wrap="square" rtlCol="0">
              <a:spAutoFit/>
            </a:bodyPr>
            <a:lstStyle/>
            <a:p>
              <a:r>
                <a:rPr lang="en-US" sz="2400" dirty="0"/>
                <a:t>insecurity</a:t>
              </a:r>
            </a:p>
          </p:txBody>
        </p:sp>
        <p:sp>
          <p:nvSpPr>
            <p:cNvPr id="32" name="TextBox 31">
              <a:extLst>
                <a:ext uri="{FF2B5EF4-FFF2-40B4-BE49-F238E27FC236}">
                  <a16:creationId xmlns:a16="http://schemas.microsoft.com/office/drawing/2014/main" id="{38959DC4-08D6-4519-BD6F-B3DEC90E317C}"/>
                </a:ext>
              </a:extLst>
            </p:cNvPr>
            <p:cNvSpPr txBox="1"/>
            <p:nvPr/>
          </p:nvSpPr>
          <p:spPr>
            <a:xfrm>
              <a:off x="4947365" y="5071546"/>
              <a:ext cx="651980" cy="421888"/>
            </a:xfrm>
            <a:prstGeom prst="rect">
              <a:avLst/>
            </a:prstGeom>
            <a:noFill/>
          </p:spPr>
          <p:txBody>
            <a:bodyPr wrap="square" rtlCol="0">
              <a:spAutoFit/>
            </a:bodyPr>
            <a:lstStyle/>
            <a:p>
              <a:r>
                <a:rPr lang="en-US" sz="2400" dirty="0"/>
                <a:t>joy</a:t>
              </a:r>
            </a:p>
          </p:txBody>
        </p:sp>
        <p:sp>
          <p:nvSpPr>
            <p:cNvPr id="33" name="TextBox 32">
              <a:extLst>
                <a:ext uri="{FF2B5EF4-FFF2-40B4-BE49-F238E27FC236}">
                  <a16:creationId xmlns:a16="http://schemas.microsoft.com/office/drawing/2014/main" id="{6657C613-21CA-48FE-B5ED-9D6C46C38F0F}"/>
                </a:ext>
              </a:extLst>
            </p:cNvPr>
            <p:cNvSpPr txBox="1"/>
            <p:nvPr/>
          </p:nvSpPr>
          <p:spPr>
            <a:xfrm>
              <a:off x="4758204" y="5660018"/>
              <a:ext cx="803082" cy="421888"/>
            </a:xfrm>
            <a:prstGeom prst="rect">
              <a:avLst/>
            </a:prstGeom>
            <a:noFill/>
          </p:spPr>
          <p:txBody>
            <a:bodyPr wrap="square" rtlCol="0">
              <a:spAutoFit/>
            </a:bodyPr>
            <a:lstStyle/>
            <a:p>
              <a:r>
                <a:rPr lang="en-US" sz="2400" dirty="0"/>
                <a:t>love</a:t>
              </a:r>
            </a:p>
          </p:txBody>
        </p:sp>
        <p:sp>
          <p:nvSpPr>
            <p:cNvPr id="34" name="TextBox 33">
              <a:extLst>
                <a:ext uri="{FF2B5EF4-FFF2-40B4-BE49-F238E27FC236}">
                  <a16:creationId xmlns:a16="http://schemas.microsoft.com/office/drawing/2014/main" id="{0EB8DAC6-8B4F-4213-9A9D-B77724E0790B}"/>
                </a:ext>
              </a:extLst>
            </p:cNvPr>
            <p:cNvSpPr txBox="1"/>
            <p:nvPr/>
          </p:nvSpPr>
          <p:spPr>
            <a:xfrm>
              <a:off x="3192147" y="4760126"/>
              <a:ext cx="1466591" cy="421888"/>
            </a:xfrm>
            <a:prstGeom prst="rect">
              <a:avLst/>
            </a:prstGeom>
            <a:noFill/>
          </p:spPr>
          <p:txBody>
            <a:bodyPr wrap="square" rtlCol="0">
              <a:spAutoFit/>
            </a:bodyPr>
            <a:lstStyle/>
            <a:p>
              <a:r>
                <a:rPr lang="en-US" sz="2400" dirty="0"/>
                <a:t>humiliation</a:t>
              </a:r>
            </a:p>
          </p:txBody>
        </p:sp>
        <p:sp>
          <p:nvSpPr>
            <p:cNvPr id="35" name="TextBox 34">
              <a:extLst>
                <a:ext uri="{FF2B5EF4-FFF2-40B4-BE49-F238E27FC236}">
                  <a16:creationId xmlns:a16="http://schemas.microsoft.com/office/drawing/2014/main" id="{0700703B-2898-40A7-8161-F3263B2F845C}"/>
                </a:ext>
              </a:extLst>
            </p:cNvPr>
            <p:cNvSpPr txBox="1"/>
            <p:nvPr/>
          </p:nvSpPr>
          <p:spPr>
            <a:xfrm>
              <a:off x="3382326" y="5330848"/>
              <a:ext cx="1529432" cy="421888"/>
            </a:xfrm>
            <a:prstGeom prst="rect">
              <a:avLst/>
            </a:prstGeom>
            <a:noFill/>
          </p:spPr>
          <p:txBody>
            <a:bodyPr wrap="square" rtlCol="0">
              <a:spAutoFit/>
            </a:bodyPr>
            <a:lstStyle/>
            <a:p>
              <a:r>
                <a:rPr lang="en-US" sz="2400" dirty="0"/>
                <a:t>forgiveness</a:t>
              </a:r>
            </a:p>
          </p:txBody>
        </p:sp>
        <p:sp>
          <p:nvSpPr>
            <p:cNvPr id="36" name="TextBox 35">
              <a:extLst>
                <a:ext uri="{FF2B5EF4-FFF2-40B4-BE49-F238E27FC236}">
                  <a16:creationId xmlns:a16="http://schemas.microsoft.com/office/drawing/2014/main" id="{A56E472A-935E-4B22-8E51-EE749978ADDA}"/>
                </a:ext>
              </a:extLst>
            </p:cNvPr>
            <p:cNvSpPr txBox="1"/>
            <p:nvPr/>
          </p:nvSpPr>
          <p:spPr>
            <a:xfrm>
              <a:off x="5793174" y="4695707"/>
              <a:ext cx="1088511" cy="421888"/>
            </a:xfrm>
            <a:prstGeom prst="rect">
              <a:avLst/>
            </a:prstGeom>
            <a:noFill/>
          </p:spPr>
          <p:txBody>
            <a:bodyPr wrap="square" rtlCol="0">
              <a:spAutoFit/>
            </a:bodyPr>
            <a:lstStyle/>
            <a:p>
              <a:r>
                <a:rPr lang="en-US" sz="2400" dirty="0"/>
                <a:t>lecturer</a:t>
              </a:r>
            </a:p>
          </p:txBody>
        </p:sp>
        <p:sp>
          <p:nvSpPr>
            <p:cNvPr id="37" name="TextBox 36">
              <a:extLst>
                <a:ext uri="{FF2B5EF4-FFF2-40B4-BE49-F238E27FC236}">
                  <a16:creationId xmlns:a16="http://schemas.microsoft.com/office/drawing/2014/main" id="{51FF89E8-ABF6-477A-BDD6-D70D0ED05714}"/>
                </a:ext>
              </a:extLst>
            </p:cNvPr>
            <p:cNvSpPr txBox="1"/>
            <p:nvPr/>
          </p:nvSpPr>
          <p:spPr>
            <a:xfrm>
              <a:off x="3551752" y="4145666"/>
              <a:ext cx="1088511" cy="421888"/>
            </a:xfrm>
            <a:prstGeom prst="rect">
              <a:avLst/>
            </a:prstGeom>
            <a:noFill/>
          </p:spPr>
          <p:txBody>
            <a:bodyPr wrap="square" rtlCol="0">
              <a:spAutoFit/>
            </a:bodyPr>
            <a:lstStyle/>
            <a:p>
              <a:r>
                <a:rPr lang="en-US" sz="2400" dirty="0"/>
                <a:t>sadness</a:t>
              </a:r>
            </a:p>
          </p:txBody>
        </p:sp>
        <p:sp>
          <p:nvSpPr>
            <p:cNvPr id="38" name="TextBox 37">
              <a:extLst>
                <a:ext uri="{FF2B5EF4-FFF2-40B4-BE49-F238E27FC236}">
                  <a16:creationId xmlns:a16="http://schemas.microsoft.com/office/drawing/2014/main" id="{D266E5CA-1E07-47B2-AE87-DEB25723A15C}"/>
                </a:ext>
              </a:extLst>
            </p:cNvPr>
            <p:cNvSpPr txBox="1"/>
            <p:nvPr/>
          </p:nvSpPr>
          <p:spPr>
            <a:xfrm>
              <a:off x="4388010" y="3326469"/>
              <a:ext cx="1322753" cy="534391"/>
            </a:xfrm>
            <a:prstGeom prst="rect">
              <a:avLst/>
            </a:prstGeom>
            <a:noFill/>
          </p:spPr>
          <p:txBody>
            <a:bodyPr wrap="square" rtlCol="0">
              <a:spAutoFit/>
            </a:bodyPr>
            <a:lstStyle/>
            <a:p>
              <a:r>
                <a:rPr lang="en-US" sz="3200" b="1" dirty="0"/>
                <a:t>Female</a:t>
              </a:r>
            </a:p>
          </p:txBody>
        </p:sp>
      </p:grpSp>
      <p:grpSp>
        <p:nvGrpSpPr>
          <p:cNvPr id="61" name="Group 60">
            <a:extLst>
              <a:ext uri="{FF2B5EF4-FFF2-40B4-BE49-F238E27FC236}">
                <a16:creationId xmlns:a16="http://schemas.microsoft.com/office/drawing/2014/main" id="{4D0E6D9A-6A4C-4C48-A5FB-503B7FD29266}"/>
              </a:ext>
            </a:extLst>
          </p:cNvPr>
          <p:cNvGrpSpPr/>
          <p:nvPr/>
        </p:nvGrpSpPr>
        <p:grpSpPr>
          <a:xfrm>
            <a:off x="6491298" y="40026"/>
            <a:ext cx="3977752" cy="2993896"/>
            <a:chOff x="7386599" y="111543"/>
            <a:chExt cx="3548123" cy="2739274"/>
          </a:xfrm>
        </p:grpSpPr>
        <p:sp>
          <p:nvSpPr>
            <p:cNvPr id="3" name="Thought Bubble: Cloud 2">
              <a:extLst>
                <a:ext uri="{FF2B5EF4-FFF2-40B4-BE49-F238E27FC236}">
                  <a16:creationId xmlns:a16="http://schemas.microsoft.com/office/drawing/2014/main" id="{B2E1162D-2A02-4A9C-863A-849306626D90}"/>
                </a:ext>
              </a:extLst>
            </p:cNvPr>
            <p:cNvSpPr/>
            <p:nvPr/>
          </p:nvSpPr>
          <p:spPr>
            <a:xfrm>
              <a:off x="7386599" y="521085"/>
              <a:ext cx="3531811" cy="2329732"/>
            </a:xfrm>
            <a:prstGeom prst="cloudCallout">
              <a:avLst/>
            </a:prstGeom>
            <a:solidFill>
              <a:schemeClr val="bg2">
                <a:lumMod val="7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AB69E4A-3D57-492F-8815-B72E221ADA50}"/>
                </a:ext>
              </a:extLst>
            </p:cNvPr>
            <p:cNvSpPr txBox="1"/>
            <p:nvPr/>
          </p:nvSpPr>
          <p:spPr>
            <a:xfrm>
              <a:off x="7976462" y="803432"/>
              <a:ext cx="1369002" cy="422402"/>
            </a:xfrm>
            <a:prstGeom prst="rect">
              <a:avLst/>
            </a:prstGeom>
            <a:noFill/>
          </p:spPr>
          <p:txBody>
            <a:bodyPr wrap="square" rtlCol="0">
              <a:spAutoFit/>
            </a:bodyPr>
            <a:lstStyle/>
            <a:p>
              <a:r>
                <a:rPr lang="en-US" sz="2400" dirty="0"/>
                <a:t>aggression</a:t>
              </a:r>
            </a:p>
          </p:txBody>
        </p:sp>
        <p:sp>
          <p:nvSpPr>
            <p:cNvPr id="40" name="TextBox 39">
              <a:extLst>
                <a:ext uri="{FF2B5EF4-FFF2-40B4-BE49-F238E27FC236}">
                  <a16:creationId xmlns:a16="http://schemas.microsoft.com/office/drawing/2014/main" id="{04041C8E-0092-4C3D-99EC-84DA5875330F}"/>
                </a:ext>
              </a:extLst>
            </p:cNvPr>
            <p:cNvSpPr txBox="1"/>
            <p:nvPr/>
          </p:nvSpPr>
          <p:spPr>
            <a:xfrm>
              <a:off x="9400357" y="676374"/>
              <a:ext cx="1298342" cy="422402"/>
            </a:xfrm>
            <a:prstGeom prst="rect">
              <a:avLst/>
            </a:prstGeom>
            <a:noFill/>
          </p:spPr>
          <p:txBody>
            <a:bodyPr wrap="square" rtlCol="0">
              <a:spAutoFit/>
            </a:bodyPr>
            <a:lstStyle/>
            <a:p>
              <a:r>
                <a:rPr lang="en-US" sz="2400" dirty="0"/>
                <a:t>insecurity</a:t>
              </a:r>
            </a:p>
          </p:txBody>
        </p:sp>
        <p:sp>
          <p:nvSpPr>
            <p:cNvPr id="41" name="TextBox 40">
              <a:extLst>
                <a:ext uri="{FF2B5EF4-FFF2-40B4-BE49-F238E27FC236}">
                  <a16:creationId xmlns:a16="http://schemas.microsoft.com/office/drawing/2014/main" id="{6E64D4F6-DA7F-44BF-879F-D2D91FB974FB}"/>
                </a:ext>
              </a:extLst>
            </p:cNvPr>
            <p:cNvSpPr txBox="1"/>
            <p:nvPr/>
          </p:nvSpPr>
          <p:spPr>
            <a:xfrm>
              <a:off x="7469658" y="1334305"/>
              <a:ext cx="1009817" cy="422402"/>
            </a:xfrm>
            <a:prstGeom prst="rect">
              <a:avLst/>
            </a:prstGeom>
            <a:noFill/>
          </p:spPr>
          <p:txBody>
            <a:bodyPr wrap="square" rtlCol="0">
              <a:spAutoFit/>
            </a:bodyPr>
            <a:lstStyle/>
            <a:p>
              <a:r>
                <a:rPr lang="en-US" sz="2400" dirty="0"/>
                <a:t>hunger</a:t>
              </a:r>
            </a:p>
          </p:txBody>
        </p:sp>
        <p:sp>
          <p:nvSpPr>
            <p:cNvPr id="42" name="TextBox 41">
              <a:extLst>
                <a:ext uri="{FF2B5EF4-FFF2-40B4-BE49-F238E27FC236}">
                  <a16:creationId xmlns:a16="http://schemas.microsoft.com/office/drawing/2014/main" id="{718D4454-98F9-4F0A-B1C2-D8865ACFDB41}"/>
                </a:ext>
              </a:extLst>
            </p:cNvPr>
            <p:cNvSpPr txBox="1"/>
            <p:nvPr/>
          </p:nvSpPr>
          <p:spPr>
            <a:xfrm>
              <a:off x="8335892" y="1528130"/>
              <a:ext cx="1369001" cy="422402"/>
            </a:xfrm>
            <a:prstGeom prst="rect">
              <a:avLst/>
            </a:prstGeom>
            <a:noFill/>
          </p:spPr>
          <p:txBody>
            <a:bodyPr wrap="square" rtlCol="0">
              <a:spAutoFit/>
            </a:bodyPr>
            <a:lstStyle/>
            <a:p>
              <a:r>
                <a:rPr lang="en-US" sz="2400" dirty="0"/>
                <a:t>alienation</a:t>
              </a:r>
            </a:p>
          </p:txBody>
        </p:sp>
        <p:sp>
          <p:nvSpPr>
            <p:cNvPr id="43" name="TextBox 42">
              <a:extLst>
                <a:ext uri="{FF2B5EF4-FFF2-40B4-BE49-F238E27FC236}">
                  <a16:creationId xmlns:a16="http://schemas.microsoft.com/office/drawing/2014/main" id="{72C937C1-B3E4-41ED-8FA9-15F7EB1F7DB0}"/>
                </a:ext>
              </a:extLst>
            </p:cNvPr>
            <p:cNvSpPr txBox="1"/>
            <p:nvPr/>
          </p:nvSpPr>
          <p:spPr>
            <a:xfrm>
              <a:off x="9712209" y="1459969"/>
              <a:ext cx="1222513" cy="422402"/>
            </a:xfrm>
            <a:prstGeom prst="rect">
              <a:avLst/>
            </a:prstGeom>
            <a:noFill/>
          </p:spPr>
          <p:txBody>
            <a:bodyPr wrap="square" rtlCol="0">
              <a:spAutoFit/>
            </a:bodyPr>
            <a:lstStyle/>
            <a:p>
              <a:r>
                <a:rPr lang="en-US" sz="2400" dirty="0"/>
                <a:t>prisoner</a:t>
              </a:r>
            </a:p>
          </p:txBody>
        </p:sp>
        <p:sp>
          <p:nvSpPr>
            <p:cNvPr id="44" name="TextBox 43">
              <a:extLst>
                <a:ext uri="{FF2B5EF4-FFF2-40B4-BE49-F238E27FC236}">
                  <a16:creationId xmlns:a16="http://schemas.microsoft.com/office/drawing/2014/main" id="{86F396D9-D725-42EE-A370-E76668762BA3}"/>
                </a:ext>
              </a:extLst>
            </p:cNvPr>
            <p:cNvSpPr txBox="1"/>
            <p:nvPr/>
          </p:nvSpPr>
          <p:spPr>
            <a:xfrm>
              <a:off x="9150588" y="1113463"/>
              <a:ext cx="920489" cy="422402"/>
            </a:xfrm>
            <a:prstGeom prst="rect">
              <a:avLst/>
            </a:prstGeom>
            <a:noFill/>
          </p:spPr>
          <p:txBody>
            <a:bodyPr wrap="square" rtlCol="0">
              <a:spAutoFit/>
            </a:bodyPr>
            <a:lstStyle/>
            <a:p>
              <a:r>
                <a:rPr lang="en-US" sz="2400" dirty="0"/>
                <a:t>hatred</a:t>
              </a:r>
            </a:p>
          </p:txBody>
        </p:sp>
        <p:sp>
          <p:nvSpPr>
            <p:cNvPr id="45" name="TextBox 44">
              <a:extLst>
                <a:ext uri="{FF2B5EF4-FFF2-40B4-BE49-F238E27FC236}">
                  <a16:creationId xmlns:a16="http://schemas.microsoft.com/office/drawing/2014/main" id="{71A0901C-1FC6-4781-B12E-EFF0C4FC0C2E}"/>
                </a:ext>
              </a:extLst>
            </p:cNvPr>
            <p:cNvSpPr txBox="1"/>
            <p:nvPr/>
          </p:nvSpPr>
          <p:spPr>
            <a:xfrm>
              <a:off x="8967360" y="2134705"/>
              <a:ext cx="1421017" cy="422402"/>
            </a:xfrm>
            <a:prstGeom prst="rect">
              <a:avLst/>
            </a:prstGeom>
            <a:noFill/>
          </p:spPr>
          <p:txBody>
            <a:bodyPr wrap="square" rtlCol="0">
              <a:spAutoFit/>
            </a:bodyPr>
            <a:lstStyle/>
            <a:p>
              <a:r>
                <a:rPr lang="en-US" sz="2400" dirty="0"/>
                <a:t>retaliation</a:t>
              </a:r>
            </a:p>
          </p:txBody>
        </p:sp>
        <p:sp>
          <p:nvSpPr>
            <p:cNvPr id="46" name="TextBox 45">
              <a:extLst>
                <a:ext uri="{FF2B5EF4-FFF2-40B4-BE49-F238E27FC236}">
                  <a16:creationId xmlns:a16="http://schemas.microsoft.com/office/drawing/2014/main" id="{6A23BB73-E87B-4852-9011-B460A979AA4E}"/>
                </a:ext>
              </a:extLst>
            </p:cNvPr>
            <p:cNvSpPr txBox="1"/>
            <p:nvPr/>
          </p:nvSpPr>
          <p:spPr>
            <a:xfrm>
              <a:off x="7696867" y="1980624"/>
              <a:ext cx="1222514" cy="422402"/>
            </a:xfrm>
            <a:prstGeom prst="rect">
              <a:avLst/>
            </a:prstGeom>
            <a:noFill/>
          </p:spPr>
          <p:txBody>
            <a:bodyPr wrap="square" rtlCol="0">
              <a:spAutoFit/>
            </a:bodyPr>
            <a:lstStyle/>
            <a:p>
              <a:r>
                <a:rPr lang="en-US" sz="2400" dirty="0"/>
                <a:t>gangster</a:t>
              </a:r>
            </a:p>
          </p:txBody>
        </p:sp>
        <p:sp>
          <p:nvSpPr>
            <p:cNvPr id="47" name="TextBox 46">
              <a:extLst>
                <a:ext uri="{FF2B5EF4-FFF2-40B4-BE49-F238E27FC236}">
                  <a16:creationId xmlns:a16="http://schemas.microsoft.com/office/drawing/2014/main" id="{52B7A132-2B6E-4976-89A6-FFD1F868D2D8}"/>
                </a:ext>
              </a:extLst>
            </p:cNvPr>
            <p:cNvSpPr txBox="1"/>
            <p:nvPr/>
          </p:nvSpPr>
          <p:spPr>
            <a:xfrm>
              <a:off x="8717143" y="111543"/>
              <a:ext cx="1110923" cy="535042"/>
            </a:xfrm>
            <a:prstGeom prst="rect">
              <a:avLst/>
            </a:prstGeom>
            <a:noFill/>
          </p:spPr>
          <p:txBody>
            <a:bodyPr wrap="square" rtlCol="0">
              <a:spAutoFit/>
            </a:bodyPr>
            <a:lstStyle/>
            <a:p>
              <a:r>
                <a:rPr lang="en-US" sz="3200" b="1" dirty="0"/>
                <a:t>Black</a:t>
              </a:r>
            </a:p>
          </p:txBody>
        </p:sp>
      </p:grpSp>
      <p:grpSp>
        <p:nvGrpSpPr>
          <p:cNvPr id="60" name="Group 59">
            <a:extLst>
              <a:ext uri="{FF2B5EF4-FFF2-40B4-BE49-F238E27FC236}">
                <a16:creationId xmlns:a16="http://schemas.microsoft.com/office/drawing/2014/main" id="{B7DDDF31-FCAF-49B0-A1A0-15073EF1BB91}"/>
              </a:ext>
            </a:extLst>
          </p:cNvPr>
          <p:cNvGrpSpPr/>
          <p:nvPr/>
        </p:nvGrpSpPr>
        <p:grpSpPr>
          <a:xfrm>
            <a:off x="8187922" y="2673326"/>
            <a:ext cx="3928860" cy="3231221"/>
            <a:chOff x="7210719" y="3153686"/>
            <a:chExt cx="3811213" cy="2931943"/>
          </a:xfrm>
        </p:grpSpPr>
        <p:sp>
          <p:nvSpPr>
            <p:cNvPr id="4" name="Thought Bubble: Cloud 3">
              <a:extLst>
                <a:ext uri="{FF2B5EF4-FFF2-40B4-BE49-F238E27FC236}">
                  <a16:creationId xmlns:a16="http://schemas.microsoft.com/office/drawing/2014/main" id="{578F4212-B309-4098-AFD9-4F591AE3CA46}"/>
                </a:ext>
              </a:extLst>
            </p:cNvPr>
            <p:cNvSpPr/>
            <p:nvPr/>
          </p:nvSpPr>
          <p:spPr>
            <a:xfrm>
              <a:off x="7210719" y="3585953"/>
              <a:ext cx="3666822" cy="2499676"/>
            </a:xfrm>
            <a:prstGeom prst="cloudCallout">
              <a:avLst/>
            </a:prstGeom>
            <a:solidFill>
              <a:srgbClr val="00B050">
                <a:alpha val="50000"/>
              </a:srgb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1126107-E675-424A-BC73-F7E2987E0D37}"/>
                </a:ext>
              </a:extLst>
            </p:cNvPr>
            <p:cNvSpPr txBox="1"/>
            <p:nvPr/>
          </p:nvSpPr>
          <p:spPr>
            <a:xfrm>
              <a:off x="8204949" y="3852046"/>
              <a:ext cx="935081" cy="418905"/>
            </a:xfrm>
            <a:prstGeom prst="rect">
              <a:avLst/>
            </a:prstGeom>
            <a:noFill/>
          </p:spPr>
          <p:txBody>
            <a:bodyPr wrap="square" rtlCol="0">
              <a:spAutoFit/>
            </a:bodyPr>
            <a:lstStyle/>
            <a:p>
              <a:r>
                <a:rPr lang="en-US" sz="2400" dirty="0"/>
                <a:t>terror</a:t>
              </a:r>
            </a:p>
          </p:txBody>
        </p:sp>
        <p:sp>
          <p:nvSpPr>
            <p:cNvPr id="49" name="TextBox 48">
              <a:extLst>
                <a:ext uri="{FF2B5EF4-FFF2-40B4-BE49-F238E27FC236}">
                  <a16:creationId xmlns:a16="http://schemas.microsoft.com/office/drawing/2014/main" id="{BC00A00D-EB7C-4D14-BCE0-C37DB6639891}"/>
                </a:ext>
              </a:extLst>
            </p:cNvPr>
            <p:cNvSpPr txBox="1"/>
            <p:nvPr/>
          </p:nvSpPr>
          <p:spPr>
            <a:xfrm>
              <a:off x="9340216" y="3754106"/>
              <a:ext cx="1310041" cy="418905"/>
            </a:xfrm>
            <a:prstGeom prst="rect">
              <a:avLst/>
            </a:prstGeom>
            <a:noFill/>
          </p:spPr>
          <p:txBody>
            <a:bodyPr wrap="square" rtlCol="0">
              <a:spAutoFit/>
            </a:bodyPr>
            <a:lstStyle/>
            <a:p>
              <a:r>
                <a:rPr lang="en-US" sz="2400" dirty="0"/>
                <a:t>terrorism</a:t>
              </a:r>
            </a:p>
          </p:txBody>
        </p:sp>
        <p:sp>
          <p:nvSpPr>
            <p:cNvPr id="50" name="TextBox 49">
              <a:extLst>
                <a:ext uri="{FF2B5EF4-FFF2-40B4-BE49-F238E27FC236}">
                  <a16:creationId xmlns:a16="http://schemas.microsoft.com/office/drawing/2014/main" id="{F72D1797-5834-4BF0-B14B-128BBC012E30}"/>
                </a:ext>
              </a:extLst>
            </p:cNvPr>
            <p:cNvSpPr txBox="1"/>
            <p:nvPr/>
          </p:nvSpPr>
          <p:spPr>
            <a:xfrm>
              <a:off x="7552173" y="4258420"/>
              <a:ext cx="1175798" cy="418905"/>
            </a:xfrm>
            <a:prstGeom prst="rect">
              <a:avLst/>
            </a:prstGeom>
            <a:noFill/>
          </p:spPr>
          <p:txBody>
            <a:bodyPr wrap="square" rtlCol="0">
              <a:spAutoFit/>
            </a:bodyPr>
            <a:lstStyle/>
            <a:p>
              <a:r>
                <a:rPr lang="en-US" sz="2400" dirty="0"/>
                <a:t>missile</a:t>
              </a:r>
            </a:p>
          </p:txBody>
        </p:sp>
        <p:sp>
          <p:nvSpPr>
            <p:cNvPr id="51" name="TextBox 50">
              <a:extLst>
                <a:ext uri="{FF2B5EF4-FFF2-40B4-BE49-F238E27FC236}">
                  <a16:creationId xmlns:a16="http://schemas.microsoft.com/office/drawing/2014/main" id="{B304657C-E178-48FF-8652-1F1A7C0F30BF}"/>
                </a:ext>
              </a:extLst>
            </p:cNvPr>
            <p:cNvSpPr txBox="1"/>
            <p:nvPr/>
          </p:nvSpPr>
          <p:spPr>
            <a:xfrm>
              <a:off x="7483266" y="4832674"/>
              <a:ext cx="1599839" cy="418905"/>
            </a:xfrm>
            <a:prstGeom prst="rect">
              <a:avLst/>
            </a:prstGeom>
            <a:noFill/>
          </p:spPr>
          <p:txBody>
            <a:bodyPr wrap="square" rtlCol="0">
              <a:spAutoFit/>
            </a:bodyPr>
            <a:lstStyle/>
            <a:p>
              <a:r>
                <a:rPr lang="en-US" sz="2400" dirty="0"/>
                <a:t>aggression</a:t>
              </a:r>
            </a:p>
          </p:txBody>
        </p:sp>
        <p:sp>
          <p:nvSpPr>
            <p:cNvPr id="52" name="TextBox 51">
              <a:extLst>
                <a:ext uri="{FF2B5EF4-FFF2-40B4-BE49-F238E27FC236}">
                  <a16:creationId xmlns:a16="http://schemas.microsoft.com/office/drawing/2014/main" id="{DE54F031-D915-4F73-9FFF-BFBE59EAC2E7}"/>
                </a:ext>
              </a:extLst>
            </p:cNvPr>
            <p:cNvSpPr txBox="1"/>
            <p:nvPr/>
          </p:nvSpPr>
          <p:spPr>
            <a:xfrm>
              <a:off x="9152503" y="4945601"/>
              <a:ext cx="1423453" cy="418905"/>
            </a:xfrm>
            <a:prstGeom prst="rect">
              <a:avLst/>
            </a:prstGeom>
            <a:noFill/>
          </p:spPr>
          <p:txBody>
            <a:bodyPr wrap="square" rtlCol="0">
              <a:spAutoFit/>
            </a:bodyPr>
            <a:lstStyle/>
            <a:p>
              <a:r>
                <a:rPr lang="en-US" sz="2400" dirty="0"/>
                <a:t>casualties</a:t>
              </a:r>
            </a:p>
          </p:txBody>
        </p:sp>
        <p:sp>
          <p:nvSpPr>
            <p:cNvPr id="53" name="TextBox 52">
              <a:extLst>
                <a:ext uri="{FF2B5EF4-FFF2-40B4-BE49-F238E27FC236}">
                  <a16:creationId xmlns:a16="http://schemas.microsoft.com/office/drawing/2014/main" id="{F4415F79-ED74-47A5-81EE-E7C8F5E4280F}"/>
                </a:ext>
              </a:extLst>
            </p:cNvPr>
            <p:cNvSpPr txBox="1"/>
            <p:nvPr/>
          </p:nvSpPr>
          <p:spPr>
            <a:xfrm>
              <a:off x="8936513" y="5454484"/>
              <a:ext cx="935081" cy="418905"/>
            </a:xfrm>
            <a:prstGeom prst="rect">
              <a:avLst/>
            </a:prstGeom>
            <a:noFill/>
          </p:spPr>
          <p:txBody>
            <a:bodyPr wrap="square" rtlCol="0">
              <a:spAutoFit/>
            </a:bodyPr>
            <a:lstStyle/>
            <a:p>
              <a:r>
                <a:rPr lang="en-US" sz="2400" dirty="0"/>
                <a:t>bomb</a:t>
              </a:r>
            </a:p>
          </p:txBody>
        </p:sp>
        <p:sp>
          <p:nvSpPr>
            <p:cNvPr id="54" name="TextBox 53">
              <a:extLst>
                <a:ext uri="{FF2B5EF4-FFF2-40B4-BE49-F238E27FC236}">
                  <a16:creationId xmlns:a16="http://schemas.microsoft.com/office/drawing/2014/main" id="{659DC059-FC91-44E7-A6CF-A163D0E44A92}"/>
                </a:ext>
              </a:extLst>
            </p:cNvPr>
            <p:cNvSpPr txBox="1"/>
            <p:nvPr/>
          </p:nvSpPr>
          <p:spPr>
            <a:xfrm>
              <a:off x="8594339" y="4322117"/>
              <a:ext cx="1251796" cy="418905"/>
            </a:xfrm>
            <a:prstGeom prst="rect">
              <a:avLst/>
            </a:prstGeom>
            <a:noFill/>
          </p:spPr>
          <p:txBody>
            <a:bodyPr wrap="square" rtlCol="0">
              <a:spAutoFit/>
            </a:bodyPr>
            <a:lstStyle/>
            <a:p>
              <a:r>
                <a:rPr lang="en-US" sz="2400" dirty="0"/>
                <a:t>terrorist</a:t>
              </a:r>
            </a:p>
          </p:txBody>
        </p:sp>
        <p:sp>
          <p:nvSpPr>
            <p:cNvPr id="55" name="TextBox 54">
              <a:extLst>
                <a:ext uri="{FF2B5EF4-FFF2-40B4-BE49-F238E27FC236}">
                  <a16:creationId xmlns:a16="http://schemas.microsoft.com/office/drawing/2014/main" id="{CBD74D04-A29D-4AB6-BE06-5A11F8B46AE7}"/>
                </a:ext>
              </a:extLst>
            </p:cNvPr>
            <p:cNvSpPr txBox="1"/>
            <p:nvPr/>
          </p:nvSpPr>
          <p:spPr>
            <a:xfrm>
              <a:off x="7754893" y="5321503"/>
              <a:ext cx="1423454" cy="418905"/>
            </a:xfrm>
            <a:prstGeom prst="rect">
              <a:avLst/>
            </a:prstGeom>
            <a:noFill/>
          </p:spPr>
          <p:txBody>
            <a:bodyPr wrap="square" rtlCol="0">
              <a:spAutoFit/>
            </a:bodyPr>
            <a:lstStyle/>
            <a:p>
              <a:r>
                <a:rPr lang="en-US" sz="2400" dirty="0"/>
                <a:t>slaughter</a:t>
              </a:r>
            </a:p>
          </p:txBody>
        </p:sp>
        <p:sp>
          <p:nvSpPr>
            <p:cNvPr id="56" name="TextBox 55">
              <a:extLst>
                <a:ext uri="{FF2B5EF4-FFF2-40B4-BE49-F238E27FC236}">
                  <a16:creationId xmlns:a16="http://schemas.microsoft.com/office/drawing/2014/main" id="{C9592F54-8E89-4939-9B31-A09D51843428}"/>
                </a:ext>
              </a:extLst>
            </p:cNvPr>
            <p:cNvSpPr txBox="1"/>
            <p:nvPr/>
          </p:nvSpPr>
          <p:spPr>
            <a:xfrm>
              <a:off x="9770136" y="4495651"/>
              <a:ext cx="1251796" cy="418905"/>
            </a:xfrm>
            <a:prstGeom prst="rect">
              <a:avLst/>
            </a:prstGeom>
            <a:noFill/>
          </p:spPr>
          <p:txBody>
            <a:bodyPr wrap="square" rtlCol="0">
              <a:spAutoFit/>
            </a:bodyPr>
            <a:lstStyle/>
            <a:p>
              <a:r>
                <a:rPr lang="en-US" sz="2400" dirty="0"/>
                <a:t>violence</a:t>
              </a:r>
            </a:p>
          </p:txBody>
        </p:sp>
        <p:sp>
          <p:nvSpPr>
            <p:cNvPr id="57" name="TextBox 56">
              <a:extLst>
                <a:ext uri="{FF2B5EF4-FFF2-40B4-BE49-F238E27FC236}">
                  <a16:creationId xmlns:a16="http://schemas.microsoft.com/office/drawing/2014/main" id="{B3C7F50A-C21E-417C-8032-3B3C7FDB3230}"/>
                </a:ext>
              </a:extLst>
            </p:cNvPr>
            <p:cNvSpPr txBox="1"/>
            <p:nvPr/>
          </p:nvSpPr>
          <p:spPr>
            <a:xfrm>
              <a:off x="8560005" y="3153686"/>
              <a:ext cx="1151080" cy="530613"/>
            </a:xfrm>
            <a:prstGeom prst="rect">
              <a:avLst/>
            </a:prstGeom>
            <a:noFill/>
          </p:spPr>
          <p:txBody>
            <a:bodyPr wrap="square" rtlCol="0">
              <a:spAutoFit/>
            </a:bodyPr>
            <a:lstStyle/>
            <a:p>
              <a:r>
                <a:rPr lang="en-US" sz="3200" b="1" dirty="0"/>
                <a:t>Islam</a:t>
              </a:r>
            </a:p>
          </p:txBody>
        </p:sp>
      </p:grpSp>
      <p:sp>
        <p:nvSpPr>
          <p:cNvPr id="64" name="TextBox 63">
            <a:extLst>
              <a:ext uri="{FF2B5EF4-FFF2-40B4-BE49-F238E27FC236}">
                <a16:creationId xmlns:a16="http://schemas.microsoft.com/office/drawing/2014/main" id="{5E75193B-C915-4961-89A1-E71BC50703B6}"/>
              </a:ext>
            </a:extLst>
          </p:cNvPr>
          <p:cNvSpPr txBox="1"/>
          <p:nvPr/>
        </p:nvSpPr>
        <p:spPr>
          <a:xfrm>
            <a:off x="7275764" y="6651784"/>
            <a:ext cx="5016026" cy="230832"/>
          </a:xfrm>
          <a:prstGeom prst="rect">
            <a:avLst/>
          </a:prstGeom>
          <a:noFill/>
        </p:spPr>
        <p:txBody>
          <a:bodyPr wrap="square" rtlCol="0">
            <a:spAutoFit/>
          </a:bodyPr>
          <a:lstStyle/>
          <a:p>
            <a:r>
              <a:rPr lang="en-US" sz="900" dirty="0"/>
              <a:t>* Christianity was used as reference religion for Islam and White was used as reference race for blacks.</a:t>
            </a:r>
          </a:p>
        </p:txBody>
      </p:sp>
      <p:grpSp>
        <p:nvGrpSpPr>
          <p:cNvPr id="66" name="Group 65">
            <a:extLst>
              <a:ext uri="{FF2B5EF4-FFF2-40B4-BE49-F238E27FC236}">
                <a16:creationId xmlns:a16="http://schemas.microsoft.com/office/drawing/2014/main" id="{FA17BCFA-23C7-4F08-8BA4-CD3E9D98E096}"/>
              </a:ext>
            </a:extLst>
          </p:cNvPr>
          <p:cNvGrpSpPr/>
          <p:nvPr/>
        </p:nvGrpSpPr>
        <p:grpSpPr>
          <a:xfrm>
            <a:off x="2380692" y="249160"/>
            <a:ext cx="3831357" cy="3109238"/>
            <a:chOff x="3399434" y="208937"/>
            <a:chExt cx="3699067" cy="2834591"/>
          </a:xfrm>
        </p:grpSpPr>
        <p:grpSp>
          <p:nvGrpSpPr>
            <p:cNvPr id="65" name="Group 64">
              <a:extLst>
                <a:ext uri="{FF2B5EF4-FFF2-40B4-BE49-F238E27FC236}">
                  <a16:creationId xmlns:a16="http://schemas.microsoft.com/office/drawing/2014/main" id="{40B4D08A-4FE9-4916-B084-8F0C344EFAD9}"/>
                </a:ext>
              </a:extLst>
            </p:cNvPr>
            <p:cNvGrpSpPr/>
            <p:nvPr/>
          </p:nvGrpSpPr>
          <p:grpSpPr>
            <a:xfrm>
              <a:off x="3399434" y="208937"/>
              <a:ext cx="3687331" cy="2834591"/>
              <a:chOff x="3352988" y="237728"/>
              <a:chExt cx="3687331" cy="2834591"/>
            </a:xfrm>
          </p:grpSpPr>
          <p:sp>
            <p:nvSpPr>
              <p:cNvPr id="2" name="Thought Bubble: Cloud 1">
                <a:extLst>
                  <a:ext uri="{FF2B5EF4-FFF2-40B4-BE49-F238E27FC236}">
                    <a16:creationId xmlns:a16="http://schemas.microsoft.com/office/drawing/2014/main" id="{B5CE930E-C8C3-4F5B-9CBA-C4A263F229DE}"/>
                  </a:ext>
                </a:extLst>
              </p:cNvPr>
              <p:cNvSpPr/>
              <p:nvPr/>
            </p:nvSpPr>
            <p:spPr>
              <a:xfrm>
                <a:off x="3352988" y="653230"/>
                <a:ext cx="3687331" cy="2419089"/>
              </a:xfrm>
              <a:prstGeom prst="cloudCallou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733264-04F7-43DA-85A6-FD0D2CDC6443}"/>
                  </a:ext>
                </a:extLst>
              </p:cNvPr>
              <p:cNvSpPr txBox="1"/>
              <p:nvPr/>
            </p:nvSpPr>
            <p:spPr>
              <a:xfrm>
                <a:off x="4180170" y="904902"/>
                <a:ext cx="1277717" cy="420885"/>
              </a:xfrm>
              <a:prstGeom prst="rect">
                <a:avLst/>
              </a:prstGeom>
              <a:noFill/>
            </p:spPr>
            <p:txBody>
              <a:bodyPr wrap="square" rtlCol="0">
                <a:spAutoFit/>
              </a:bodyPr>
              <a:lstStyle/>
              <a:p>
                <a:r>
                  <a:rPr lang="en-US" sz="2400" dirty="0"/>
                  <a:t>engineer</a:t>
                </a:r>
              </a:p>
            </p:txBody>
          </p:sp>
          <p:sp>
            <p:nvSpPr>
              <p:cNvPr id="18" name="TextBox 17">
                <a:extLst>
                  <a:ext uri="{FF2B5EF4-FFF2-40B4-BE49-F238E27FC236}">
                    <a16:creationId xmlns:a16="http://schemas.microsoft.com/office/drawing/2014/main" id="{72C0DB9D-1521-4445-8379-3448348C2289}"/>
                  </a:ext>
                </a:extLst>
              </p:cNvPr>
              <p:cNvSpPr txBox="1"/>
              <p:nvPr/>
            </p:nvSpPr>
            <p:spPr>
              <a:xfrm>
                <a:off x="5397458" y="733739"/>
                <a:ext cx="1288781" cy="420885"/>
              </a:xfrm>
              <a:prstGeom prst="rect">
                <a:avLst/>
              </a:prstGeom>
              <a:noFill/>
            </p:spPr>
            <p:txBody>
              <a:bodyPr wrap="square" rtlCol="0">
                <a:spAutoFit/>
              </a:bodyPr>
              <a:lstStyle/>
              <a:p>
                <a:r>
                  <a:rPr lang="en-US" sz="2400" dirty="0"/>
                  <a:t>manager</a:t>
                </a:r>
              </a:p>
            </p:txBody>
          </p:sp>
          <p:sp>
            <p:nvSpPr>
              <p:cNvPr id="19" name="TextBox 18">
                <a:extLst>
                  <a:ext uri="{FF2B5EF4-FFF2-40B4-BE49-F238E27FC236}">
                    <a16:creationId xmlns:a16="http://schemas.microsoft.com/office/drawing/2014/main" id="{9A7407CB-294E-4541-B0BE-21405069B1F3}"/>
                  </a:ext>
                </a:extLst>
              </p:cNvPr>
              <p:cNvSpPr txBox="1"/>
              <p:nvPr/>
            </p:nvSpPr>
            <p:spPr>
              <a:xfrm>
                <a:off x="3623731" y="1249039"/>
                <a:ext cx="1170974" cy="420885"/>
              </a:xfrm>
              <a:prstGeom prst="rect">
                <a:avLst/>
              </a:prstGeom>
              <a:noFill/>
            </p:spPr>
            <p:txBody>
              <a:bodyPr wrap="square" rtlCol="0">
                <a:spAutoFit/>
              </a:bodyPr>
              <a:lstStyle/>
              <a:p>
                <a:r>
                  <a:rPr lang="en-US" sz="2400" dirty="0"/>
                  <a:t>military</a:t>
                </a:r>
              </a:p>
            </p:txBody>
          </p:sp>
          <p:sp>
            <p:nvSpPr>
              <p:cNvPr id="20" name="TextBox 19">
                <a:extLst>
                  <a:ext uri="{FF2B5EF4-FFF2-40B4-BE49-F238E27FC236}">
                    <a16:creationId xmlns:a16="http://schemas.microsoft.com/office/drawing/2014/main" id="{46C09EF3-37EA-485D-88E4-0DD48A4A890A}"/>
                  </a:ext>
                </a:extLst>
              </p:cNvPr>
              <p:cNvSpPr txBox="1"/>
              <p:nvPr/>
            </p:nvSpPr>
            <p:spPr>
              <a:xfrm>
                <a:off x="3905956" y="1852510"/>
                <a:ext cx="1497333" cy="420885"/>
              </a:xfrm>
              <a:prstGeom prst="rect">
                <a:avLst/>
              </a:prstGeom>
              <a:noFill/>
            </p:spPr>
            <p:txBody>
              <a:bodyPr wrap="square" rtlCol="0">
                <a:spAutoFit/>
              </a:bodyPr>
              <a:lstStyle/>
              <a:p>
                <a:r>
                  <a:rPr lang="en-US" sz="2400" dirty="0"/>
                  <a:t>aggression</a:t>
                </a:r>
              </a:p>
            </p:txBody>
          </p:sp>
          <p:sp>
            <p:nvSpPr>
              <p:cNvPr id="21" name="TextBox 20">
                <a:extLst>
                  <a:ext uri="{FF2B5EF4-FFF2-40B4-BE49-F238E27FC236}">
                    <a16:creationId xmlns:a16="http://schemas.microsoft.com/office/drawing/2014/main" id="{27B9AD3B-3000-4F6C-8639-5DB82751A38F}"/>
                  </a:ext>
                </a:extLst>
              </p:cNvPr>
              <p:cNvSpPr txBox="1"/>
              <p:nvPr/>
            </p:nvSpPr>
            <p:spPr>
              <a:xfrm>
                <a:off x="5790102" y="2215611"/>
                <a:ext cx="711393" cy="420885"/>
              </a:xfrm>
              <a:prstGeom prst="rect">
                <a:avLst/>
              </a:prstGeom>
              <a:noFill/>
            </p:spPr>
            <p:txBody>
              <a:bodyPr wrap="square" rtlCol="0">
                <a:spAutoFit/>
              </a:bodyPr>
              <a:lstStyle/>
              <a:p>
                <a:r>
                  <a:rPr lang="en-US" sz="2400" dirty="0"/>
                  <a:t>fury</a:t>
                </a:r>
              </a:p>
            </p:txBody>
          </p:sp>
          <p:sp>
            <p:nvSpPr>
              <p:cNvPr id="22" name="TextBox 21">
                <a:extLst>
                  <a:ext uri="{FF2B5EF4-FFF2-40B4-BE49-F238E27FC236}">
                    <a16:creationId xmlns:a16="http://schemas.microsoft.com/office/drawing/2014/main" id="{FA9582DE-8863-40E0-B756-0F8C28FD7C19}"/>
                  </a:ext>
                </a:extLst>
              </p:cNvPr>
              <p:cNvSpPr txBox="1"/>
              <p:nvPr/>
            </p:nvSpPr>
            <p:spPr>
              <a:xfrm>
                <a:off x="4806995" y="1361995"/>
                <a:ext cx="1009815" cy="420885"/>
              </a:xfrm>
              <a:prstGeom prst="rect">
                <a:avLst/>
              </a:prstGeom>
              <a:noFill/>
            </p:spPr>
            <p:txBody>
              <a:bodyPr wrap="square" rtlCol="0">
                <a:spAutoFit/>
              </a:bodyPr>
              <a:lstStyle/>
              <a:p>
                <a:r>
                  <a:rPr lang="en-US" sz="2400" dirty="0"/>
                  <a:t>soldier</a:t>
                </a:r>
              </a:p>
            </p:txBody>
          </p:sp>
          <p:sp>
            <p:nvSpPr>
              <p:cNvPr id="23" name="TextBox 22">
                <a:extLst>
                  <a:ext uri="{FF2B5EF4-FFF2-40B4-BE49-F238E27FC236}">
                    <a16:creationId xmlns:a16="http://schemas.microsoft.com/office/drawing/2014/main" id="{FDB99010-8641-4B9B-A59D-03729CFBB0CD}"/>
                  </a:ext>
                </a:extLst>
              </p:cNvPr>
              <p:cNvSpPr txBox="1"/>
              <p:nvPr/>
            </p:nvSpPr>
            <p:spPr>
              <a:xfrm>
                <a:off x="4473658" y="2402501"/>
                <a:ext cx="1342342" cy="420885"/>
              </a:xfrm>
              <a:prstGeom prst="rect">
                <a:avLst/>
              </a:prstGeom>
              <a:noFill/>
            </p:spPr>
            <p:txBody>
              <a:bodyPr wrap="square" rtlCol="0">
                <a:spAutoFit/>
              </a:bodyPr>
              <a:lstStyle/>
              <a:p>
                <a:r>
                  <a:rPr lang="en-US" sz="2400" dirty="0"/>
                  <a:t>Professor</a:t>
                </a:r>
              </a:p>
            </p:txBody>
          </p:sp>
          <p:sp>
            <p:nvSpPr>
              <p:cNvPr id="24" name="TextBox 23">
                <a:extLst>
                  <a:ext uri="{FF2B5EF4-FFF2-40B4-BE49-F238E27FC236}">
                    <a16:creationId xmlns:a16="http://schemas.microsoft.com/office/drawing/2014/main" id="{525E6217-FFA3-45F2-A8F5-E37DB8B58062}"/>
                  </a:ext>
                </a:extLst>
              </p:cNvPr>
              <p:cNvSpPr txBox="1"/>
              <p:nvPr/>
            </p:nvSpPr>
            <p:spPr>
              <a:xfrm>
                <a:off x="3623731" y="2231621"/>
                <a:ext cx="931871" cy="420885"/>
              </a:xfrm>
              <a:prstGeom prst="rect">
                <a:avLst/>
              </a:prstGeom>
              <a:noFill/>
            </p:spPr>
            <p:txBody>
              <a:bodyPr wrap="square" rtlCol="0">
                <a:spAutoFit/>
              </a:bodyPr>
              <a:lstStyle/>
              <a:p>
                <a:r>
                  <a:rPr lang="en-US" sz="2400" dirty="0"/>
                  <a:t>doubt</a:t>
                </a:r>
                <a:endParaRPr lang="en-US" sz="2000" dirty="0"/>
              </a:p>
            </p:txBody>
          </p:sp>
          <p:sp>
            <p:nvSpPr>
              <p:cNvPr id="26" name="TextBox 25">
                <a:extLst>
                  <a:ext uri="{FF2B5EF4-FFF2-40B4-BE49-F238E27FC236}">
                    <a16:creationId xmlns:a16="http://schemas.microsoft.com/office/drawing/2014/main" id="{2E5083F9-696F-4B26-8A85-78A06ABA7694}"/>
                  </a:ext>
                </a:extLst>
              </p:cNvPr>
              <p:cNvSpPr txBox="1"/>
              <p:nvPr/>
            </p:nvSpPr>
            <p:spPr>
              <a:xfrm>
                <a:off x="5587688" y="1727696"/>
                <a:ext cx="1210283" cy="420885"/>
              </a:xfrm>
              <a:prstGeom prst="rect">
                <a:avLst/>
              </a:prstGeom>
              <a:noFill/>
            </p:spPr>
            <p:txBody>
              <a:bodyPr wrap="square" rtlCol="0">
                <a:spAutoFit/>
              </a:bodyPr>
              <a:lstStyle/>
              <a:p>
                <a:r>
                  <a:rPr lang="en-US" sz="2400" dirty="0"/>
                  <a:t>terrorist</a:t>
                </a:r>
              </a:p>
            </p:txBody>
          </p:sp>
          <p:sp>
            <p:nvSpPr>
              <p:cNvPr id="27" name="TextBox 26">
                <a:extLst>
                  <a:ext uri="{FF2B5EF4-FFF2-40B4-BE49-F238E27FC236}">
                    <a16:creationId xmlns:a16="http://schemas.microsoft.com/office/drawing/2014/main" id="{DE680F16-FBCB-4A9F-A2B4-D5C51F75C354}"/>
                  </a:ext>
                </a:extLst>
              </p:cNvPr>
              <p:cNvSpPr txBox="1"/>
              <p:nvPr/>
            </p:nvSpPr>
            <p:spPr>
              <a:xfrm>
                <a:off x="4688310" y="237728"/>
                <a:ext cx="1125110" cy="533120"/>
              </a:xfrm>
              <a:prstGeom prst="rect">
                <a:avLst/>
              </a:prstGeom>
              <a:noFill/>
            </p:spPr>
            <p:txBody>
              <a:bodyPr wrap="square" rtlCol="0">
                <a:spAutoFit/>
              </a:bodyPr>
              <a:lstStyle/>
              <a:p>
                <a:r>
                  <a:rPr lang="en-US" sz="3200" b="1" dirty="0"/>
                  <a:t>Male</a:t>
                </a:r>
              </a:p>
            </p:txBody>
          </p:sp>
        </p:grpSp>
        <p:sp>
          <p:nvSpPr>
            <p:cNvPr id="25" name="TextBox 24">
              <a:extLst>
                <a:ext uri="{FF2B5EF4-FFF2-40B4-BE49-F238E27FC236}">
                  <a16:creationId xmlns:a16="http://schemas.microsoft.com/office/drawing/2014/main" id="{55DA2EAC-7FC2-4041-92AD-5AC9B753F209}"/>
                </a:ext>
              </a:extLst>
            </p:cNvPr>
            <p:cNvSpPr txBox="1"/>
            <p:nvPr/>
          </p:nvSpPr>
          <p:spPr>
            <a:xfrm>
              <a:off x="5952086" y="1173584"/>
              <a:ext cx="1146415" cy="420885"/>
            </a:xfrm>
            <a:prstGeom prst="rect">
              <a:avLst/>
            </a:prstGeom>
            <a:noFill/>
          </p:spPr>
          <p:txBody>
            <a:bodyPr wrap="square" rtlCol="0">
              <a:spAutoFit/>
            </a:bodyPr>
            <a:lstStyle/>
            <a:p>
              <a:r>
                <a:rPr lang="en-US" sz="2400" dirty="0"/>
                <a:t>capable</a:t>
              </a:r>
            </a:p>
          </p:txBody>
        </p:sp>
      </p:grpSp>
    </p:spTree>
    <p:extLst>
      <p:ext uri="{BB962C8B-B14F-4D97-AF65-F5344CB8AC3E}">
        <p14:creationId xmlns:p14="http://schemas.microsoft.com/office/powerpoint/2010/main" val="297054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9B329-FACC-4BA3-9D07-1FB05815BB4B}"/>
              </a:ext>
            </a:extLst>
          </p:cNvPr>
          <p:cNvGrpSpPr/>
          <p:nvPr/>
        </p:nvGrpSpPr>
        <p:grpSpPr>
          <a:xfrm>
            <a:off x="2324356" y="1198964"/>
            <a:ext cx="7543288" cy="1885104"/>
            <a:chOff x="2449451" y="1052567"/>
            <a:chExt cx="7292404" cy="1885104"/>
          </a:xfrm>
        </p:grpSpPr>
        <p:pic>
          <p:nvPicPr>
            <p:cNvPr id="6" name="Picture 5">
              <a:extLst>
                <a:ext uri="{FF2B5EF4-FFF2-40B4-BE49-F238E27FC236}">
                  <a16:creationId xmlns:a16="http://schemas.microsoft.com/office/drawing/2014/main" id="{0B55A6BF-4438-4002-834E-024E2C6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451" y="1254730"/>
              <a:ext cx="1021080" cy="1021080"/>
            </a:xfrm>
            <a:prstGeom prst="rect">
              <a:avLst/>
            </a:prstGeom>
          </p:spPr>
        </p:pic>
        <p:pic>
          <p:nvPicPr>
            <p:cNvPr id="8" name="Picture 7">
              <a:extLst>
                <a:ext uri="{FF2B5EF4-FFF2-40B4-BE49-F238E27FC236}">
                  <a16:creationId xmlns:a16="http://schemas.microsoft.com/office/drawing/2014/main" id="{79A0E861-383D-4BD1-961E-5F238BC55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4" y="1052567"/>
              <a:ext cx="1525246" cy="1525246"/>
            </a:xfrm>
            <a:prstGeom prst="rect">
              <a:avLst/>
            </a:prstGeom>
          </p:spPr>
        </p:pic>
        <p:pic>
          <p:nvPicPr>
            <p:cNvPr id="10" name="Picture 9">
              <a:extLst>
                <a:ext uri="{FF2B5EF4-FFF2-40B4-BE49-F238E27FC236}">
                  <a16:creationId xmlns:a16="http://schemas.microsoft.com/office/drawing/2014/main" id="{3C0EAA99-D8E6-4606-9B1F-1938DDAE7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261" y="1120362"/>
              <a:ext cx="1566380" cy="1289816"/>
            </a:xfrm>
            <a:prstGeom prst="rect">
              <a:avLst/>
            </a:prstGeom>
          </p:spPr>
        </p:pic>
        <p:sp>
          <p:nvSpPr>
            <p:cNvPr id="11" name="Arrow: Right 10">
              <a:extLst>
                <a:ext uri="{FF2B5EF4-FFF2-40B4-BE49-F238E27FC236}">
                  <a16:creationId xmlns:a16="http://schemas.microsoft.com/office/drawing/2014/main" id="{08385B00-5892-470B-A5F3-2CD494FE279A}"/>
                </a:ext>
              </a:extLst>
            </p:cNvPr>
            <p:cNvSpPr/>
            <p:nvPr/>
          </p:nvSpPr>
          <p:spPr>
            <a:xfrm>
              <a:off x="3734052" y="155087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099578-DE3B-4654-A4E8-2DDF7F803786}"/>
                </a:ext>
              </a:extLst>
            </p:cNvPr>
            <p:cNvSpPr/>
            <p:nvPr/>
          </p:nvSpPr>
          <p:spPr>
            <a:xfrm>
              <a:off x="6840455" y="152856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F937-9FED-4908-86DA-E4E7E6CD67C3}"/>
                </a:ext>
              </a:extLst>
            </p:cNvPr>
            <p:cNvSpPr txBox="1"/>
            <p:nvPr/>
          </p:nvSpPr>
          <p:spPr>
            <a:xfrm>
              <a:off x="2642088" y="2568339"/>
              <a:ext cx="611834"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B39F1417-241E-44EF-B577-8CE78A676A2A}"/>
                </a:ext>
              </a:extLst>
            </p:cNvPr>
            <p:cNvSpPr txBox="1"/>
            <p:nvPr/>
          </p:nvSpPr>
          <p:spPr>
            <a:xfrm>
              <a:off x="5386210" y="2568339"/>
              <a:ext cx="785793" cy="369332"/>
            </a:xfrm>
            <a:prstGeom prst="rect">
              <a:avLst/>
            </a:prstGeom>
            <a:noFill/>
          </p:spPr>
          <p:txBody>
            <a:bodyPr wrap="none" rtlCol="0">
              <a:spAutoFit/>
            </a:bodyPr>
            <a:lstStyle/>
            <a:p>
              <a:r>
                <a:rPr lang="en-US" dirty="0"/>
                <a:t>Model</a:t>
              </a:r>
            </a:p>
          </p:txBody>
        </p:sp>
        <p:sp>
          <p:nvSpPr>
            <p:cNvPr id="16" name="TextBox 15">
              <a:extLst>
                <a:ext uri="{FF2B5EF4-FFF2-40B4-BE49-F238E27FC236}">
                  <a16:creationId xmlns:a16="http://schemas.microsoft.com/office/drawing/2014/main" id="{92B3355A-A778-400C-B716-1CAF398109D2}"/>
                </a:ext>
              </a:extLst>
            </p:cNvPr>
            <p:cNvSpPr txBox="1"/>
            <p:nvPr/>
          </p:nvSpPr>
          <p:spPr>
            <a:xfrm>
              <a:off x="8240482" y="2462379"/>
              <a:ext cx="1501373" cy="369332"/>
            </a:xfrm>
            <a:prstGeom prst="rect">
              <a:avLst/>
            </a:prstGeom>
            <a:noFill/>
          </p:spPr>
          <p:txBody>
            <a:bodyPr wrap="none" rtlCol="0">
              <a:spAutoFit/>
            </a:bodyPr>
            <a:lstStyle/>
            <a:p>
              <a:r>
                <a:rPr lang="en-US" dirty="0"/>
                <a:t>Interpretation</a:t>
              </a:r>
            </a:p>
          </p:txBody>
        </p:sp>
      </p:grpSp>
      <p:sp>
        <p:nvSpPr>
          <p:cNvPr id="14" name="Title 1">
            <a:extLst>
              <a:ext uri="{FF2B5EF4-FFF2-40B4-BE49-F238E27FC236}">
                <a16:creationId xmlns:a16="http://schemas.microsoft.com/office/drawing/2014/main" id="{6B52201F-FCD3-4F50-896B-F610B752079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Mitigation</a:t>
            </a:r>
          </a:p>
        </p:txBody>
      </p:sp>
      <p:sp>
        <p:nvSpPr>
          <p:cNvPr id="21" name="Rectangle 20">
            <a:extLst>
              <a:ext uri="{FF2B5EF4-FFF2-40B4-BE49-F238E27FC236}">
                <a16:creationId xmlns:a16="http://schemas.microsoft.com/office/drawing/2014/main" id="{AE59C0DB-A9CD-4EA0-B37C-C121AE4DBC3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Post-processing stage is independent of data &amp; model used</a:t>
            </a:r>
          </a:p>
        </p:txBody>
      </p:sp>
      <p:pic>
        <p:nvPicPr>
          <p:cNvPr id="18" name="Picture 17" descr="A picture containing object&#10;&#10;Description generated with very high confidence">
            <a:extLst>
              <a:ext uri="{FF2B5EF4-FFF2-40B4-BE49-F238E27FC236}">
                <a16:creationId xmlns:a16="http://schemas.microsoft.com/office/drawing/2014/main" id="{B3A1380F-0D6E-4008-A412-A1BE7F42B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4" name="TextBox 23">
            <a:extLst>
              <a:ext uri="{FF2B5EF4-FFF2-40B4-BE49-F238E27FC236}">
                <a16:creationId xmlns:a16="http://schemas.microsoft.com/office/drawing/2014/main" id="{D501F566-F61A-46FB-890F-096D9EA0FFC4}"/>
              </a:ext>
            </a:extLst>
          </p:cNvPr>
          <p:cNvSpPr txBox="1"/>
          <p:nvPr/>
        </p:nvSpPr>
        <p:spPr>
          <a:xfrm>
            <a:off x="5016484" y="3499586"/>
            <a:ext cx="1443408" cy="369332"/>
          </a:xfrm>
          <a:prstGeom prst="rect">
            <a:avLst/>
          </a:prstGeom>
          <a:noFill/>
        </p:spPr>
        <p:txBody>
          <a:bodyPr wrap="none" rtlCol="0">
            <a:spAutoFit/>
          </a:bodyPr>
          <a:lstStyle/>
          <a:p>
            <a:r>
              <a:rPr lang="en-US" b="1" dirty="0"/>
              <a:t>in-processing</a:t>
            </a:r>
          </a:p>
        </p:txBody>
      </p:sp>
      <p:sp>
        <p:nvSpPr>
          <p:cNvPr id="25" name="TextBox 24">
            <a:extLst>
              <a:ext uri="{FF2B5EF4-FFF2-40B4-BE49-F238E27FC236}">
                <a16:creationId xmlns:a16="http://schemas.microsoft.com/office/drawing/2014/main" id="{AEA95E09-069C-405A-A8FF-AFB513C76959}"/>
              </a:ext>
            </a:extLst>
          </p:cNvPr>
          <p:cNvSpPr txBox="1"/>
          <p:nvPr/>
        </p:nvSpPr>
        <p:spPr>
          <a:xfrm>
            <a:off x="8775822" y="3493058"/>
            <a:ext cx="1679691" cy="369332"/>
          </a:xfrm>
          <a:prstGeom prst="rect">
            <a:avLst/>
          </a:prstGeom>
          <a:noFill/>
        </p:spPr>
        <p:txBody>
          <a:bodyPr wrap="none" rtlCol="0">
            <a:spAutoFit/>
          </a:bodyPr>
          <a:lstStyle/>
          <a:p>
            <a:r>
              <a:rPr lang="en-US" b="1" dirty="0"/>
              <a:t>post-processing</a:t>
            </a:r>
          </a:p>
        </p:txBody>
      </p:sp>
      <p:grpSp>
        <p:nvGrpSpPr>
          <p:cNvPr id="5" name="Group 4">
            <a:extLst>
              <a:ext uri="{FF2B5EF4-FFF2-40B4-BE49-F238E27FC236}">
                <a16:creationId xmlns:a16="http://schemas.microsoft.com/office/drawing/2014/main" id="{05FA1240-FEDF-44FE-90EB-0F0DF5BA90F8}"/>
              </a:ext>
            </a:extLst>
          </p:cNvPr>
          <p:cNvGrpSpPr/>
          <p:nvPr/>
        </p:nvGrpSpPr>
        <p:grpSpPr>
          <a:xfrm>
            <a:off x="361050" y="3562583"/>
            <a:ext cx="3109475" cy="1369804"/>
            <a:chOff x="131974" y="3531183"/>
            <a:chExt cx="3109475" cy="1369804"/>
          </a:xfrm>
        </p:grpSpPr>
        <p:sp>
          <p:nvSpPr>
            <p:cNvPr id="3" name="TextBox 2">
              <a:extLst>
                <a:ext uri="{FF2B5EF4-FFF2-40B4-BE49-F238E27FC236}">
                  <a16:creationId xmlns:a16="http://schemas.microsoft.com/office/drawing/2014/main" id="{6E327DF3-98FD-4F7D-91A9-42899B592754}"/>
                </a:ext>
              </a:extLst>
            </p:cNvPr>
            <p:cNvSpPr txBox="1"/>
            <p:nvPr/>
          </p:nvSpPr>
          <p:spPr>
            <a:xfrm>
              <a:off x="848413" y="3531183"/>
              <a:ext cx="1581908" cy="369332"/>
            </a:xfrm>
            <a:prstGeom prst="rect">
              <a:avLst/>
            </a:prstGeom>
            <a:noFill/>
          </p:spPr>
          <p:txBody>
            <a:bodyPr wrap="none" rtlCol="0">
              <a:spAutoFit/>
            </a:bodyPr>
            <a:lstStyle/>
            <a:p>
              <a:r>
                <a:rPr lang="en-US" b="1" dirty="0"/>
                <a:t>pre-processing</a:t>
              </a:r>
            </a:p>
          </p:txBody>
        </p:sp>
        <p:sp>
          <p:nvSpPr>
            <p:cNvPr id="7" name="Rectangle: Rounded Corners 6">
              <a:extLst>
                <a:ext uri="{FF2B5EF4-FFF2-40B4-BE49-F238E27FC236}">
                  <a16:creationId xmlns:a16="http://schemas.microsoft.com/office/drawing/2014/main" id="{C1326A39-F366-4141-BD0C-82A83E9CD7B7}"/>
                </a:ext>
              </a:extLst>
            </p:cNvPr>
            <p:cNvSpPr/>
            <p:nvPr/>
          </p:nvSpPr>
          <p:spPr>
            <a:xfrm>
              <a:off x="131974"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6" name="Rectangle: Rounded Corners 25">
              <a:extLst>
                <a:ext uri="{FF2B5EF4-FFF2-40B4-BE49-F238E27FC236}">
                  <a16:creationId xmlns:a16="http://schemas.microsoft.com/office/drawing/2014/main" id="{8AC83D56-ACB7-4425-97FA-7B7CEB9B48F7}"/>
                </a:ext>
              </a:extLst>
            </p:cNvPr>
            <p:cNvSpPr/>
            <p:nvPr/>
          </p:nvSpPr>
          <p:spPr>
            <a:xfrm>
              <a:off x="2042727"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data</a:t>
              </a:r>
            </a:p>
          </p:txBody>
        </p:sp>
        <p:sp>
          <p:nvSpPr>
            <p:cNvPr id="9" name="Arrow: Right 8">
              <a:extLst>
                <a:ext uri="{FF2B5EF4-FFF2-40B4-BE49-F238E27FC236}">
                  <a16:creationId xmlns:a16="http://schemas.microsoft.com/office/drawing/2014/main" id="{11FE6551-D3E5-44FE-9325-7234F2DD7F44}"/>
                </a:ext>
              </a:extLst>
            </p:cNvPr>
            <p:cNvSpPr/>
            <p:nvPr/>
          </p:nvSpPr>
          <p:spPr>
            <a:xfrm>
              <a:off x="1330695"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27" name="Rectangle: Rounded Corners 26">
            <a:extLst>
              <a:ext uri="{FF2B5EF4-FFF2-40B4-BE49-F238E27FC236}">
                <a16:creationId xmlns:a16="http://schemas.microsoft.com/office/drawing/2014/main" id="{10DC15E7-0484-4E8D-9840-12656955AEA9}"/>
              </a:ext>
            </a:extLst>
          </p:cNvPr>
          <p:cNvSpPr/>
          <p:nvPr/>
        </p:nvSpPr>
        <p:spPr>
          <a:xfrm>
            <a:off x="4185247"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8" name="Rectangle: Rounded Corners 27">
            <a:extLst>
              <a:ext uri="{FF2B5EF4-FFF2-40B4-BE49-F238E27FC236}">
                <a16:creationId xmlns:a16="http://schemas.microsoft.com/office/drawing/2014/main" id="{CAC39F04-6AC4-4A28-851C-E5CE183FDA3F}"/>
              </a:ext>
            </a:extLst>
          </p:cNvPr>
          <p:cNvSpPr/>
          <p:nvPr/>
        </p:nvSpPr>
        <p:spPr>
          <a:xfrm>
            <a:off x="6096000"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results</a:t>
            </a:r>
          </a:p>
        </p:txBody>
      </p:sp>
      <p:sp>
        <p:nvSpPr>
          <p:cNvPr id="29" name="Arrow: Right 28">
            <a:extLst>
              <a:ext uri="{FF2B5EF4-FFF2-40B4-BE49-F238E27FC236}">
                <a16:creationId xmlns:a16="http://schemas.microsoft.com/office/drawing/2014/main" id="{CDD612EF-BAA5-4494-8ABF-F59D9AC65688}"/>
              </a:ext>
            </a:extLst>
          </p:cNvPr>
          <p:cNvSpPr/>
          <p:nvPr/>
        </p:nvSpPr>
        <p:spPr>
          <a:xfrm>
            <a:off x="5383968"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40D2249-EE9C-46B6-9A4E-DA1F892C1BE9}"/>
              </a:ext>
            </a:extLst>
          </p:cNvPr>
          <p:cNvSpPr/>
          <p:nvPr/>
        </p:nvSpPr>
        <p:spPr>
          <a:xfrm>
            <a:off x="8238520" y="4054014"/>
            <a:ext cx="1271200"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model</a:t>
            </a:r>
          </a:p>
        </p:txBody>
      </p:sp>
      <p:sp>
        <p:nvSpPr>
          <p:cNvPr id="31" name="Rectangle: Rounded Corners 30">
            <a:extLst>
              <a:ext uri="{FF2B5EF4-FFF2-40B4-BE49-F238E27FC236}">
                <a16:creationId xmlns:a16="http://schemas.microsoft.com/office/drawing/2014/main" id="{43DAD6AE-C250-49FB-8A88-A8242E7CD73D}"/>
              </a:ext>
            </a:extLst>
          </p:cNvPr>
          <p:cNvSpPr/>
          <p:nvPr/>
        </p:nvSpPr>
        <p:spPr>
          <a:xfrm>
            <a:off x="10221751" y="4054013"/>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model</a:t>
            </a:r>
          </a:p>
        </p:txBody>
      </p:sp>
      <p:sp>
        <p:nvSpPr>
          <p:cNvPr id="32" name="Arrow: Right 31">
            <a:extLst>
              <a:ext uri="{FF2B5EF4-FFF2-40B4-BE49-F238E27FC236}">
                <a16:creationId xmlns:a16="http://schemas.microsoft.com/office/drawing/2014/main" id="{C8162723-C14A-4422-BA1F-D082BE5B51F2}"/>
              </a:ext>
            </a:extLst>
          </p:cNvPr>
          <p:cNvSpPr/>
          <p:nvPr/>
        </p:nvSpPr>
        <p:spPr>
          <a:xfrm>
            <a:off x="9509719" y="4288714"/>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F5FF090-6E9D-4E2C-8D7F-F9C37477CBA1}"/>
              </a:ext>
            </a:extLst>
          </p:cNvPr>
          <p:cNvSpPr/>
          <p:nvPr/>
        </p:nvSpPr>
        <p:spPr>
          <a:xfrm>
            <a:off x="7986868" y="886407"/>
            <a:ext cx="3703948" cy="4460033"/>
          </a:xfrm>
          <a:prstGeom prst="roundRect">
            <a:avLst/>
          </a:prstGeom>
          <a:solidFill>
            <a:schemeClr val="accent3">
              <a:alpha val="50000"/>
            </a:schemeClr>
          </a:solid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81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708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DOWNS</a:t>
            </a:r>
          </a:p>
          <a:p>
            <a:pPr algn="ctr"/>
            <a:r>
              <a:rPr lang="en-US" sz="1400" dirty="0"/>
              <a:t>T</a:t>
            </a:r>
          </a:p>
          <a:p>
            <a:pPr algn="ctr"/>
            <a:r>
              <a:rPr lang="en-US" sz="1400" dirty="0"/>
              <a:t>R</a:t>
            </a:r>
          </a:p>
          <a:p>
            <a:pPr algn="ctr"/>
            <a:r>
              <a:rPr lang="en-US" sz="1400" dirty="0"/>
              <a:t>E</a:t>
            </a:r>
          </a:p>
          <a:p>
            <a:pPr algn="ctr"/>
            <a:r>
              <a:rPr lang="en-US" sz="1400" dirty="0"/>
              <a:t>AM</a:t>
            </a:r>
          </a:p>
          <a:p>
            <a:pPr algn="ctr"/>
            <a:endParaRPr lang="en-US" sz="1400" dirty="0"/>
          </a:p>
          <a:p>
            <a:pPr algn="ctr"/>
            <a:r>
              <a:rPr lang="en-US" sz="1400" dirty="0"/>
              <a:t>AP</a:t>
            </a:r>
          </a:p>
          <a:p>
            <a:pPr algn="ctr"/>
            <a:r>
              <a:rPr lang="en-US" sz="1400" dirty="0"/>
              <a:t>P</a:t>
            </a:r>
          </a:p>
          <a:p>
            <a:pPr algn="ctr"/>
            <a:r>
              <a:rPr lang="en-US" sz="1400" dirty="0"/>
              <a:t>L</a:t>
            </a:r>
          </a:p>
          <a:p>
            <a:pPr algn="ctr"/>
            <a:r>
              <a:rPr lang="en-US" sz="1400" dirty="0"/>
              <a:t>I</a:t>
            </a:r>
          </a:p>
          <a:p>
            <a:pPr algn="ctr"/>
            <a:r>
              <a:rPr lang="en-US" sz="1400" dirty="0"/>
              <a:t>CA</a:t>
            </a:r>
          </a:p>
          <a:p>
            <a:pPr algn="ctr"/>
            <a:r>
              <a:rPr lang="en-US" sz="1400" dirty="0"/>
              <a:t>T</a:t>
            </a:r>
          </a:p>
          <a:p>
            <a:pPr algn="ctr"/>
            <a:r>
              <a:rPr lang="en-US" sz="1400" dirty="0"/>
              <a:t>I</a:t>
            </a:r>
          </a:p>
          <a:p>
            <a:pPr algn="ctr"/>
            <a:r>
              <a:rPr lang="en-US" sz="1400" dirty="0"/>
              <a:t>ON</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41614"/>
            <a:ext cx="373224" cy="4708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32340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329984" y="132060"/>
            <a:ext cx="10772775" cy="778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Workflow</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a:extLst>
              <a:ext uri="{FF2B5EF4-FFF2-40B4-BE49-F238E27FC236}">
                <a16:creationId xmlns:a16="http://schemas.microsoft.com/office/drawing/2014/main" id="{A7D34F87-3973-4035-BA20-EDEA939F7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564" y="1326335"/>
            <a:ext cx="1210236" cy="1169984"/>
          </a:xfrm>
          <a:prstGeom prst="rect">
            <a:avLst/>
          </a:prstGeom>
        </p:spPr>
      </p:pic>
      <p:pic>
        <p:nvPicPr>
          <p:cNvPr id="7" name="Picture 6">
            <a:extLst>
              <a:ext uri="{FF2B5EF4-FFF2-40B4-BE49-F238E27FC236}">
                <a16:creationId xmlns:a16="http://schemas.microsoft.com/office/drawing/2014/main" id="{EEE57906-0455-4D52-B8EF-E2009E23B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809" y="1218056"/>
            <a:ext cx="1334191" cy="1289817"/>
          </a:xfrm>
          <a:prstGeom prst="rect">
            <a:avLst/>
          </a:prstGeom>
        </p:spPr>
      </p:pic>
      <p:pic>
        <p:nvPicPr>
          <p:cNvPr id="8" name="Picture 7">
            <a:extLst>
              <a:ext uri="{FF2B5EF4-FFF2-40B4-BE49-F238E27FC236}">
                <a16:creationId xmlns:a16="http://schemas.microsoft.com/office/drawing/2014/main" id="{04683709-4ECF-44B8-89BC-2D38ECB759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2009" y="1221039"/>
            <a:ext cx="1620269" cy="1289816"/>
          </a:xfrm>
          <a:prstGeom prst="rect">
            <a:avLst/>
          </a:prstGeom>
        </p:spPr>
      </p:pic>
      <p:sp>
        <p:nvSpPr>
          <p:cNvPr id="10" name="Arrow: Right 9">
            <a:extLst>
              <a:ext uri="{FF2B5EF4-FFF2-40B4-BE49-F238E27FC236}">
                <a16:creationId xmlns:a16="http://schemas.microsoft.com/office/drawing/2014/main" id="{82FFE69D-B6C2-4E75-A9D7-F4FA6220047A}"/>
              </a:ext>
            </a:extLst>
          </p:cNvPr>
          <p:cNvSpPr/>
          <p:nvPr/>
        </p:nvSpPr>
        <p:spPr>
          <a:xfrm>
            <a:off x="6486797" y="1629238"/>
            <a:ext cx="1056209"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A9B9AF-CB92-4E9C-B082-A926D6A442FA}"/>
              </a:ext>
            </a:extLst>
          </p:cNvPr>
          <p:cNvSpPr txBox="1"/>
          <p:nvPr/>
        </p:nvSpPr>
        <p:spPr>
          <a:xfrm>
            <a:off x="1565371" y="2681226"/>
            <a:ext cx="1814920" cy="369332"/>
          </a:xfrm>
          <a:prstGeom prst="rect">
            <a:avLst/>
          </a:prstGeom>
          <a:noFill/>
        </p:spPr>
        <p:txBody>
          <a:bodyPr wrap="none" rtlCol="0">
            <a:spAutoFit/>
          </a:bodyPr>
          <a:lstStyle/>
          <a:p>
            <a:r>
              <a:rPr lang="en-US" dirty="0"/>
              <a:t>Word Embedding</a:t>
            </a:r>
          </a:p>
        </p:txBody>
      </p:sp>
      <p:sp>
        <p:nvSpPr>
          <p:cNvPr id="12" name="TextBox 11">
            <a:extLst>
              <a:ext uri="{FF2B5EF4-FFF2-40B4-BE49-F238E27FC236}">
                <a16:creationId xmlns:a16="http://schemas.microsoft.com/office/drawing/2014/main" id="{EA02AA29-CFAC-477D-9870-0D642676D2A0}"/>
              </a:ext>
            </a:extLst>
          </p:cNvPr>
          <p:cNvSpPr txBox="1"/>
          <p:nvPr/>
        </p:nvSpPr>
        <p:spPr>
          <a:xfrm>
            <a:off x="4638326" y="2678490"/>
            <a:ext cx="1612044" cy="369332"/>
          </a:xfrm>
          <a:prstGeom prst="rect">
            <a:avLst/>
          </a:prstGeom>
          <a:noFill/>
        </p:spPr>
        <p:txBody>
          <a:bodyPr wrap="none" rtlCol="0">
            <a:spAutoFit/>
          </a:bodyPr>
          <a:lstStyle/>
          <a:p>
            <a:r>
              <a:rPr lang="en-US" dirty="0"/>
              <a:t>Fairness Metric</a:t>
            </a:r>
          </a:p>
        </p:txBody>
      </p:sp>
      <p:sp>
        <p:nvSpPr>
          <p:cNvPr id="13" name="TextBox 12">
            <a:extLst>
              <a:ext uri="{FF2B5EF4-FFF2-40B4-BE49-F238E27FC236}">
                <a16:creationId xmlns:a16="http://schemas.microsoft.com/office/drawing/2014/main" id="{1A245D84-7127-438B-B7C9-1A60FC6252AA}"/>
              </a:ext>
            </a:extLst>
          </p:cNvPr>
          <p:cNvSpPr txBox="1"/>
          <p:nvPr/>
        </p:nvSpPr>
        <p:spPr>
          <a:xfrm>
            <a:off x="7934990" y="2678490"/>
            <a:ext cx="1634294" cy="369332"/>
          </a:xfrm>
          <a:prstGeom prst="rect">
            <a:avLst/>
          </a:prstGeom>
          <a:noFill/>
        </p:spPr>
        <p:txBody>
          <a:bodyPr wrap="none" rtlCol="0">
            <a:spAutoFit/>
          </a:bodyPr>
          <a:lstStyle/>
          <a:p>
            <a:r>
              <a:rPr lang="en-US" dirty="0"/>
              <a:t>Visual Interface</a:t>
            </a:r>
          </a:p>
        </p:txBody>
      </p:sp>
      <p:sp>
        <p:nvSpPr>
          <p:cNvPr id="14" name="Arrow: Right 13">
            <a:extLst>
              <a:ext uri="{FF2B5EF4-FFF2-40B4-BE49-F238E27FC236}">
                <a16:creationId xmlns:a16="http://schemas.microsoft.com/office/drawing/2014/main" id="{F7E9CC55-7E50-4CC5-B93F-02A7CD157D6A}"/>
              </a:ext>
            </a:extLst>
          </p:cNvPr>
          <p:cNvSpPr/>
          <p:nvPr/>
        </p:nvSpPr>
        <p:spPr>
          <a:xfrm>
            <a:off x="3380291" y="1629238"/>
            <a:ext cx="1056209"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21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32200" y="156740"/>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CEF9695-4926-4BCC-9F19-1EDB1CBA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60"/>
            <a:ext cx="12192000" cy="6152739"/>
          </a:xfrm>
          <a:prstGeom prst="rect">
            <a:avLst/>
          </a:prstGeom>
        </p:spPr>
      </p:pic>
    </p:spTree>
    <p:extLst>
      <p:ext uri="{BB962C8B-B14F-4D97-AF65-F5344CB8AC3E}">
        <p14:creationId xmlns:p14="http://schemas.microsoft.com/office/powerpoint/2010/main" val="2153925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Challenge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128502" y="1434383"/>
            <a:ext cx="7934996" cy="1200329"/>
          </a:xfrm>
          <a:prstGeom prst="rect">
            <a:avLst/>
          </a:prstGeom>
          <a:noFill/>
        </p:spPr>
        <p:txBody>
          <a:bodyPr wrap="square" rtlCol="0">
            <a:spAutoFit/>
          </a:bodyPr>
          <a:lstStyle/>
          <a:p>
            <a:r>
              <a:rPr lang="en-US" sz="2400" dirty="0"/>
              <a:t>Given that we have a way to debias a specific point, how can we debias the entire embedding which has millions of unique tokens?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36368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A92787-4765-4A98-BFDE-FDA2E5A67D99}"/>
              </a:ext>
            </a:extLst>
          </p:cNvPr>
          <p:cNvGrpSpPr/>
          <p:nvPr/>
        </p:nvGrpSpPr>
        <p:grpSpPr>
          <a:xfrm>
            <a:off x="8178296" y="1038851"/>
            <a:ext cx="1497654" cy="1748554"/>
            <a:chOff x="1293095" y="2609061"/>
            <a:chExt cx="1497654" cy="2009210"/>
          </a:xfrm>
        </p:grpSpPr>
        <p:pic>
          <p:nvPicPr>
            <p:cNvPr id="5" name="Picture 4" descr="A close up of a street sign on a pole&#10;&#10;Description generated with very high confidence">
              <a:extLst>
                <a:ext uri="{FF2B5EF4-FFF2-40B4-BE49-F238E27FC236}">
                  <a16:creationId xmlns:a16="http://schemas.microsoft.com/office/drawing/2014/main" id="{DA13B29D-9DD5-4276-A1CF-454773A6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2" y="2609061"/>
              <a:ext cx="932681" cy="1639878"/>
            </a:xfrm>
            <a:prstGeom prst="rect">
              <a:avLst/>
            </a:prstGeom>
          </p:spPr>
        </p:pic>
        <p:sp>
          <p:nvSpPr>
            <p:cNvPr id="14" name="TextBox 13">
              <a:extLst>
                <a:ext uri="{FF2B5EF4-FFF2-40B4-BE49-F238E27FC236}">
                  <a16:creationId xmlns:a16="http://schemas.microsoft.com/office/drawing/2014/main" id="{968C7CD7-36DE-49AF-B498-C3669C27113D}"/>
                </a:ext>
              </a:extLst>
            </p:cNvPr>
            <p:cNvSpPr txBox="1"/>
            <p:nvPr/>
          </p:nvSpPr>
          <p:spPr>
            <a:xfrm>
              <a:off x="1293095" y="4248939"/>
              <a:ext cx="1497654" cy="369332"/>
            </a:xfrm>
            <a:prstGeom prst="rect">
              <a:avLst/>
            </a:prstGeom>
            <a:noFill/>
          </p:spPr>
          <p:txBody>
            <a:bodyPr wrap="none" rtlCol="0">
              <a:spAutoFit/>
            </a:bodyPr>
            <a:lstStyle/>
            <a:p>
              <a:r>
                <a:rPr lang="en-US" b="1" dirty="0"/>
                <a:t>Accountability</a:t>
              </a:r>
            </a:p>
          </p:txBody>
        </p:sp>
      </p:grpSp>
      <p:grpSp>
        <p:nvGrpSpPr>
          <p:cNvPr id="21" name="Group 20">
            <a:extLst>
              <a:ext uri="{FF2B5EF4-FFF2-40B4-BE49-F238E27FC236}">
                <a16:creationId xmlns:a16="http://schemas.microsoft.com/office/drawing/2014/main" id="{3C0D5411-913D-4407-AFF9-D65F42191CAF}"/>
              </a:ext>
            </a:extLst>
          </p:cNvPr>
          <p:cNvGrpSpPr/>
          <p:nvPr/>
        </p:nvGrpSpPr>
        <p:grpSpPr>
          <a:xfrm>
            <a:off x="8178134" y="3325956"/>
            <a:ext cx="1702852" cy="1611422"/>
            <a:chOff x="3424511" y="1553828"/>
            <a:chExt cx="1702852" cy="1611422"/>
          </a:xfrm>
        </p:grpSpPr>
        <p:pic>
          <p:nvPicPr>
            <p:cNvPr id="7" name="Picture 6">
              <a:extLst>
                <a:ext uri="{FF2B5EF4-FFF2-40B4-BE49-F238E27FC236}">
                  <a16:creationId xmlns:a16="http://schemas.microsoft.com/office/drawing/2014/main" id="{C1E04CCE-AB89-462D-9B96-C7D3CD4C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11" y="1553828"/>
              <a:ext cx="1702852" cy="1277139"/>
            </a:xfrm>
            <a:prstGeom prst="rect">
              <a:avLst/>
            </a:prstGeom>
          </p:spPr>
        </p:pic>
        <p:sp>
          <p:nvSpPr>
            <p:cNvPr id="15" name="TextBox 14">
              <a:extLst>
                <a:ext uri="{FF2B5EF4-FFF2-40B4-BE49-F238E27FC236}">
                  <a16:creationId xmlns:a16="http://schemas.microsoft.com/office/drawing/2014/main" id="{DFAB5455-EA41-40BF-961F-9A1911855A68}"/>
                </a:ext>
              </a:extLst>
            </p:cNvPr>
            <p:cNvSpPr txBox="1"/>
            <p:nvPr/>
          </p:nvSpPr>
          <p:spPr>
            <a:xfrm>
              <a:off x="3887247" y="2795918"/>
              <a:ext cx="632545" cy="369332"/>
            </a:xfrm>
            <a:prstGeom prst="rect">
              <a:avLst/>
            </a:prstGeom>
            <a:noFill/>
          </p:spPr>
          <p:txBody>
            <a:bodyPr wrap="none" rtlCol="0">
              <a:spAutoFit/>
            </a:bodyPr>
            <a:lstStyle/>
            <a:p>
              <a:r>
                <a:rPr lang="en-US" b="1" dirty="0"/>
                <a:t>Trust</a:t>
              </a:r>
            </a:p>
          </p:txBody>
        </p:sp>
      </p:grpSp>
      <p:grpSp>
        <p:nvGrpSpPr>
          <p:cNvPr id="6" name="Group 5">
            <a:extLst>
              <a:ext uri="{FF2B5EF4-FFF2-40B4-BE49-F238E27FC236}">
                <a16:creationId xmlns:a16="http://schemas.microsoft.com/office/drawing/2014/main" id="{4FD76823-C441-43AF-B057-338583ED2BB2}"/>
              </a:ext>
            </a:extLst>
          </p:cNvPr>
          <p:cNvGrpSpPr/>
          <p:nvPr/>
        </p:nvGrpSpPr>
        <p:grpSpPr>
          <a:xfrm>
            <a:off x="2356463" y="969806"/>
            <a:ext cx="1524512" cy="1747821"/>
            <a:chOff x="6043611" y="1553829"/>
            <a:chExt cx="1524512" cy="1706315"/>
          </a:xfrm>
        </p:grpSpPr>
        <p:pic>
          <p:nvPicPr>
            <p:cNvPr id="9" name="Picture 8">
              <a:extLst>
                <a:ext uri="{FF2B5EF4-FFF2-40B4-BE49-F238E27FC236}">
                  <a16:creationId xmlns:a16="http://schemas.microsoft.com/office/drawing/2014/main" id="{2E768804-24D0-4029-A536-1EB5BB5D5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1553829"/>
              <a:ext cx="1524512" cy="1277139"/>
            </a:xfrm>
            <a:prstGeom prst="rect">
              <a:avLst/>
            </a:prstGeom>
          </p:spPr>
        </p:pic>
        <p:sp>
          <p:nvSpPr>
            <p:cNvPr id="16" name="TextBox 15">
              <a:extLst>
                <a:ext uri="{FF2B5EF4-FFF2-40B4-BE49-F238E27FC236}">
                  <a16:creationId xmlns:a16="http://schemas.microsoft.com/office/drawing/2014/main" id="{91AE5627-AAC8-4170-B365-0DD5AA03DE7B}"/>
                </a:ext>
              </a:extLst>
            </p:cNvPr>
            <p:cNvSpPr txBox="1"/>
            <p:nvPr/>
          </p:nvSpPr>
          <p:spPr>
            <a:xfrm>
              <a:off x="6111959" y="2890812"/>
              <a:ext cx="1387816" cy="369332"/>
            </a:xfrm>
            <a:prstGeom prst="rect">
              <a:avLst/>
            </a:prstGeom>
            <a:noFill/>
          </p:spPr>
          <p:txBody>
            <a:bodyPr wrap="none" rtlCol="0">
              <a:spAutoFit/>
            </a:bodyPr>
            <a:lstStyle/>
            <a:p>
              <a:r>
                <a:rPr lang="en-US" b="1" dirty="0"/>
                <a:t>Transparency</a:t>
              </a:r>
            </a:p>
          </p:txBody>
        </p:sp>
      </p:grpSp>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 Our Contribution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Introducing Human in the loop is the way forward! </a:t>
            </a:r>
          </a:p>
        </p:txBody>
      </p:sp>
      <p:grpSp>
        <p:nvGrpSpPr>
          <p:cNvPr id="26" name="Group 25">
            <a:extLst>
              <a:ext uri="{FF2B5EF4-FFF2-40B4-BE49-F238E27FC236}">
                <a16:creationId xmlns:a16="http://schemas.microsoft.com/office/drawing/2014/main" id="{E3818D76-C557-40E6-93A9-941457D446B7}"/>
              </a:ext>
            </a:extLst>
          </p:cNvPr>
          <p:cNvGrpSpPr/>
          <p:nvPr/>
        </p:nvGrpSpPr>
        <p:grpSpPr>
          <a:xfrm>
            <a:off x="7307150" y="2800570"/>
            <a:ext cx="3649997" cy="354509"/>
            <a:chOff x="2979471" y="1673090"/>
            <a:chExt cx="3587629" cy="409575"/>
          </a:xfrm>
        </p:grpSpPr>
        <p:pic>
          <p:nvPicPr>
            <p:cNvPr id="27" name="Picture 26" descr="A close up of a logo&#10;&#10;Description generated with high confidence">
              <a:extLst>
                <a:ext uri="{FF2B5EF4-FFF2-40B4-BE49-F238E27FC236}">
                  <a16:creationId xmlns:a16="http://schemas.microsoft.com/office/drawing/2014/main" id="{DE45C5B3-91DA-4E49-BAEC-E300DAF292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28" name="TextBox 27">
              <a:extLst>
                <a:ext uri="{FF2B5EF4-FFF2-40B4-BE49-F238E27FC236}">
                  <a16:creationId xmlns:a16="http://schemas.microsoft.com/office/drawing/2014/main" id="{952E227C-8571-4CBB-BDE2-B3FA59307F6D}"/>
                </a:ext>
              </a:extLst>
            </p:cNvPr>
            <p:cNvSpPr txBox="1"/>
            <p:nvPr/>
          </p:nvSpPr>
          <p:spPr>
            <a:xfrm>
              <a:off x="3377241" y="1713332"/>
              <a:ext cx="3189859" cy="355584"/>
            </a:xfrm>
            <a:prstGeom prst="rect">
              <a:avLst/>
            </a:prstGeom>
            <a:noFill/>
          </p:spPr>
          <p:txBody>
            <a:bodyPr wrap="none" rtlCol="0">
              <a:spAutoFit/>
            </a:bodyPr>
            <a:lstStyle/>
            <a:p>
              <a:r>
                <a:rPr lang="en-US" sz="1400" dirty="0"/>
                <a:t>Human in-charge can be held accountable</a:t>
              </a:r>
            </a:p>
          </p:txBody>
        </p:sp>
      </p:grpSp>
      <p:grpSp>
        <p:nvGrpSpPr>
          <p:cNvPr id="29" name="Group 28">
            <a:extLst>
              <a:ext uri="{FF2B5EF4-FFF2-40B4-BE49-F238E27FC236}">
                <a16:creationId xmlns:a16="http://schemas.microsoft.com/office/drawing/2014/main" id="{8B967F2A-C233-41D1-8559-E051D64F64AD}"/>
              </a:ext>
            </a:extLst>
          </p:cNvPr>
          <p:cNvGrpSpPr/>
          <p:nvPr/>
        </p:nvGrpSpPr>
        <p:grpSpPr>
          <a:xfrm>
            <a:off x="1102717" y="4917478"/>
            <a:ext cx="3968138" cy="354509"/>
            <a:chOff x="2979471" y="1673090"/>
            <a:chExt cx="4294681" cy="409575"/>
          </a:xfrm>
        </p:grpSpPr>
        <p:pic>
          <p:nvPicPr>
            <p:cNvPr id="30" name="Picture 29" descr="A close up of a logo&#10;&#10;Description generated with high confidence">
              <a:extLst>
                <a:ext uri="{FF2B5EF4-FFF2-40B4-BE49-F238E27FC236}">
                  <a16:creationId xmlns:a16="http://schemas.microsoft.com/office/drawing/2014/main" id="{AB2DF834-951C-4A77-BC0B-4A3DA32193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1" name="TextBox 30">
              <a:extLst>
                <a:ext uri="{FF2B5EF4-FFF2-40B4-BE49-F238E27FC236}">
                  <a16:creationId xmlns:a16="http://schemas.microsoft.com/office/drawing/2014/main" id="{E1BA0C1D-ECA0-4399-8F13-A70066234813}"/>
                </a:ext>
              </a:extLst>
            </p:cNvPr>
            <p:cNvSpPr txBox="1"/>
            <p:nvPr/>
          </p:nvSpPr>
          <p:spPr>
            <a:xfrm>
              <a:off x="3251804" y="1707165"/>
              <a:ext cx="4022348" cy="355584"/>
            </a:xfrm>
            <a:prstGeom prst="rect">
              <a:avLst/>
            </a:prstGeom>
            <a:noFill/>
          </p:spPr>
          <p:txBody>
            <a:bodyPr wrap="none" rtlCol="0">
              <a:spAutoFit/>
            </a:bodyPr>
            <a:lstStyle/>
            <a:p>
              <a:r>
                <a:rPr lang="en-US" sz="1400" dirty="0"/>
                <a:t>Human expert infuses domain knowledge into system</a:t>
              </a:r>
            </a:p>
          </p:txBody>
        </p:sp>
      </p:grpSp>
      <p:grpSp>
        <p:nvGrpSpPr>
          <p:cNvPr id="32" name="Group 31">
            <a:extLst>
              <a:ext uri="{FF2B5EF4-FFF2-40B4-BE49-F238E27FC236}">
                <a16:creationId xmlns:a16="http://schemas.microsoft.com/office/drawing/2014/main" id="{18841267-2FD9-4D68-8011-155DDE701DF9}"/>
              </a:ext>
            </a:extLst>
          </p:cNvPr>
          <p:cNvGrpSpPr/>
          <p:nvPr/>
        </p:nvGrpSpPr>
        <p:grpSpPr>
          <a:xfrm>
            <a:off x="7362475" y="4924933"/>
            <a:ext cx="3584786" cy="354509"/>
            <a:chOff x="2979471" y="1673090"/>
            <a:chExt cx="3523532" cy="409575"/>
          </a:xfrm>
        </p:grpSpPr>
        <p:pic>
          <p:nvPicPr>
            <p:cNvPr id="33" name="Picture 32" descr="A close up of a logo&#10;&#10;Description generated with high confidence">
              <a:extLst>
                <a:ext uri="{FF2B5EF4-FFF2-40B4-BE49-F238E27FC236}">
                  <a16:creationId xmlns:a16="http://schemas.microsoft.com/office/drawing/2014/main" id="{B0A484E4-FD35-495F-8ED7-A2D4C4483D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4" name="TextBox 33">
              <a:extLst>
                <a:ext uri="{FF2B5EF4-FFF2-40B4-BE49-F238E27FC236}">
                  <a16:creationId xmlns:a16="http://schemas.microsoft.com/office/drawing/2014/main" id="{34125D39-2C57-4644-835C-25BF1BCBD96B}"/>
                </a:ext>
              </a:extLst>
            </p:cNvPr>
            <p:cNvSpPr txBox="1"/>
            <p:nvPr/>
          </p:nvSpPr>
          <p:spPr>
            <a:xfrm>
              <a:off x="3377241" y="1713332"/>
              <a:ext cx="3125762" cy="355584"/>
            </a:xfrm>
            <a:prstGeom prst="rect">
              <a:avLst/>
            </a:prstGeom>
            <a:noFill/>
          </p:spPr>
          <p:txBody>
            <a:bodyPr wrap="none" rtlCol="0">
              <a:spAutoFit/>
            </a:bodyPr>
            <a:lstStyle/>
            <a:p>
              <a:r>
                <a:rPr lang="en-US" sz="1400" dirty="0"/>
                <a:t>Human brings more trust into the system</a:t>
              </a:r>
            </a:p>
          </p:txBody>
        </p:sp>
      </p:grpSp>
      <p:grpSp>
        <p:nvGrpSpPr>
          <p:cNvPr id="35" name="Group 34">
            <a:extLst>
              <a:ext uri="{FF2B5EF4-FFF2-40B4-BE49-F238E27FC236}">
                <a16:creationId xmlns:a16="http://schemas.microsoft.com/office/drawing/2014/main" id="{485C7E4E-2296-4CD5-9120-E292D34083A8}"/>
              </a:ext>
            </a:extLst>
          </p:cNvPr>
          <p:cNvGrpSpPr/>
          <p:nvPr/>
        </p:nvGrpSpPr>
        <p:grpSpPr>
          <a:xfrm>
            <a:off x="1234853" y="2663160"/>
            <a:ext cx="4031255" cy="354509"/>
            <a:chOff x="2979471" y="1673090"/>
            <a:chExt cx="3962375" cy="409575"/>
          </a:xfrm>
        </p:grpSpPr>
        <p:pic>
          <p:nvPicPr>
            <p:cNvPr id="36" name="Picture 35" descr="A close up of a logo&#10;&#10;Description generated with high confidence">
              <a:extLst>
                <a:ext uri="{FF2B5EF4-FFF2-40B4-BE49-F238E27FC236}">
                  <a16:creationId xmlns:a16="http://schemas.microsoft.com/office/drawing/2014/main" id="{7D56AA81-F3B8-4B97-AE19-183EB58750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7" name="TextBox 36">
              <a:extLst>
                <a:ext uri="{FF2B5EF4-FFF2-40B4-BE49-F238E27FC236}">
                  <a16:creationId xmlns:a16="http://schemas.microsoft.com/office/drawing/2014/main" id="{7D79A0B9-BF62-46F3-849C-F85B79557931}"/>
                </a:ext>
              </a:extLst>
            </p:cNvPr>
            <p:cNvSpPr txBox="1"/>
            <p:nvPr/>
          </p:nvSpPr>
          <p:spPr>
            <a:xfrm>
              <a:off x="3377241" y="1713332"/>
              <a:ext cx="3564605" cy="355584"/>
            </a:xfrm>
            <a:prstGeom prst="rect">
              <a:avLst/>
            </a:prstGeom>
            <a:noFill/>
          </p:spPr>
          <p:txBody>
            <a:bodyPr wrap="none" rtlCol="0">
              <a:spAutoFit/>
            </a:bodyPr>
            <a:lstStyle/>
            <a:p>
              <a:r>
                <a:rPr lang="en-US" sz="1400" dirty="0"/>
                <a:t>Interactive visual interface boosts transparency</a:t>
              </a:r>
            </a:p>
          </p:txBody>
        </p:sp>
      </p:grpSp>
      <p:grpSp>
        <p:nvGrpSpPr>
          <p:cNvPr id="45" name="Group 44">
            <a:extLst>
              <a:ext uri="{FF2B5EF4-FFF2-40B4-BE49-F238E27FC236}">
                <a16:creationId xmlns:a16="http://schemas.microsoft.com/office/drawing/2014/main" id="{4ECF68E7-E826-4431-AD9E-F1B005975838}"/>
              </a:ext>
            </a:extLst>
          </p:cNvPr>
          <p:cNvGrpSpPr/>
          <p:nvPr/>
        </p:nvGrpSpPr>
        <p:grpSpPr>
          <a:xfrm>
            <a:off x="2223570" y="3323054"/>
            <a:ext cx="1790298" cy="1626679"/>
            <a:chOff x="1460183" y="3104737"/>
            <a:chExt cx="1790298" cy="1626679"/>
          </a:xfrm>
        </p:grpSpPr>
        <p:sp>
          <p:nvSpPr>
            <p:cNvPr id="17" name="TextBox 16">
              <a:extLst>
                <a:ext uri="{FF2B5EF4-FFF2-40B4-BE49-F238E27FC236}">
                  <a16:creationId xmlns:a16="http://schemas.microsoft.com/office/drawing/2014/main" id="{9E1F73FD-C651-47EC-917D-0839E591B9B4}"/>
                </a:ext>
              </a:extLst>
            </p:cNvPr>
            <p:cNvSpPr txBox="1"/>
            <p:nvPr/>
          </p:nvSpPr>
          <p:spPr>
            <a:xfrm>
              <a:off x="1460183" y="4362084"/>
              <a:ext cx="1790298" cy="369332"/>
            </a:xfrm>
            <a:prstGeom prst="rect">
              <a:avLst/>
            </a:prstGeom>
            <a:noFill/>
          </p:spPr>
          <p:txBody>
            <a:bodyPr wrap="none" rtlCol="0">
              <a:spAutoFit/>
            </a:bodyPr>
            <a:lstStyle/>
            <a:p>
              <a:r>
                <a:rPr lang="en-US" b="1" dirty="0"/>
                <a:t>Multidisciplinary</a:t>
              </a:r>
            </a:p>
          </p:txBody>
        </p:sp>
        <p:pic>
          <p:nvPicPr>
            <p:cNvPr id="3" name="Picture 2" descr="A picture containing balloon, transport, aircraft&#10;&#10;Description generated with very high confidence">
              <a:extLst>
                <a:ext uri="{FF2B5EF4-FFF2-40B4-BE49-F238E27FC236}">
                  <a16:creationId xmlns:a16="http://schemas.microsoft.com/office/drawing/2014/main" id="{A2466AEB-B963-475E-96FB-343FBB420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820" y="3104737"/>
              <a:ext cx="1475159" cy="1277139"/>
            </a:xfrm>
            <a:prstGeom prst="rect">
              <a:avLst/>
            </a:prstGeom>
          </p:spPr>
        </p:pic>
      </p:grpSp>
      <p:pic>
        <p:nvPicPr>
          <p:cNvPr id="47" name="Picture 46" descr="A picture containing object&#10;&#10;Description generated with very high confidence">
            <a:extLst>
              <a:ext uri="{FF2B5EF4-FFF2-40B4-BE49-F238E27FC236}">
                <a16:creationId xmlns:a16="http://schemas.microsoft.com/office/drawing/2014/main" id="{E0B7B262-9B2B-4132-ADBB-1CC88865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1488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5B35306E-9356-4E85-85E7-B52A79E5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416" y="2442304"/>
            <a:ext cx="4524783" cy="1207141"/>
          </a:xfrm>
          <a:prstGeom prst="rect">
            <a:avLst/>
          </a:prstGeom>
        </p:spPr>
      </p:pic>
      <p:sp>
        <p:nvSpPr>
          <p:cNvPr id="3" name="TextBox 2">
            <a:extLst>
              <a:ext uri="{FF2B5EF4-FFF2-40B4-BE49-F238E27FC236}">
                <a16:creationId xmlns:a16="http://schemas.microsoft.com/office/drawing/2014/main" id="{42F6B4D5-F2BC-4DFB-80C6-57734B1D74E0}"/>
              </a:ext>
            </a:extLst>
          </p:cNvPr>
          <p:cNvSpPr txBox="1"/>
          <p:nvPr/>
        </p:nvSpPr>
        <p:spPr>
          <a:xfrm>
            <a:off x="1383189" y="368218"/>
            <a:ext cx="8944268" cy="5355312"/>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social biases encoded in Contextualized word embeddings like BERT, Elmo, etc.</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support for more languages like Chinese, Spanish, etc.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this tool to visualize &amp; debias for multiple sensitive groups simultaneously</a:t>
            </a:r>
          </a:p>
          <a:p>
            <a:endParaRPr lang="en-US" dirty="0"/>
          </a:p>
          <a:p>
            <a:pPr marL="285750" indent="-285750">
              <a:buClr>
                <a:srgbClr val="002060"/>
              </a:buClr>
              <a:buFont typeface="Wingdings" panose="05000000000000000000" pitchFamily="2" charset="2"/>
              <a:buChar char="§"/>
            </a:pPr>
            <a:r>
              <a:rPr lang="en-US" dirty="0"/>
              <a:t>Augmented writing</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Future Work</a:t>
            </a:r>
          </a:p>
        </p:txBody>
      </p:sp>
      <p:pic>
        <p:nvPicPr>
          <p:cNvPr id="7" name="Picture 6" descr="A picture containing sky, person, plane&#10;&#10;Description generated with high confidence">
            <a:extLst>
              <a:ext uri="{FF2B5EF4-FFF2-40B4-BE49-F238E27FC236}">
                <a16:creationId xmlns:a16="http://schemas.microsoft.com/office/drawing/2014/main" id="{3A57B279-C63C-4DA0-BF26-0FB4AB70C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20290">
            <a:off x="10320551" y="322647"/>
            <a:ext cx="1413790" cy="983815"/>
          </a:xfrm>
          <a:prstGeom prst="rect">
            <a:avLst/>
          </a:prstGeom>
        </p:spPr>
      </p:pic>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TextBox 8">
            <a:extLst>
              <a:ext uri="{FF2B5EF4-FFF2-40B4-BE49-F238E27FC236}">
                <a16:creationId xmlns:a16="http://schemas.microsoft.com/office/drawing/2014/main" id="{F608DE94-2E99-4848-A27B-E92183B36974}"/>
              </a:ext>
            </a:extLst>
          </p:cNvPr>
          <p:cNvSpPr txBox="1"/>
          <p:nvPr/>
        </p:nvSpPr>
        <p:spPr>
          <a:xfrm>
            <a:off x="1864543" y="1393044"/>
            <a:ext cx="8059529" cy="369332"/>
          </a:xfrm>
          <a:prstGeom prst="rect">
            <a:avLst/>
          </a:prstGeom>
          <a:noFill/>
        </p:spPr>
        <p:txBody>
          <a:bodyPr wrap="square" rtlCol="0">
            <a:spAutoFit/>
          </a:bodyPr>
          <a:lstStyle/>
          <a:p>
            <a:r>
              <a:rPr lang="en-US" dirty="0">
                <a:solidFill>
                  <a:schemeClr val="accent1">
                    <a:lumMod val="75000"/>
                  </a:schemeClr>
                </a:solidFill>
              </a:rPr>
              <a:t>Rahul deposited extra cash in different </a:t>
            </a:r>
            <a:r>
              <a:rPr lang="en-US" u="sng" dirty="0">
                <a:solidFill>
                  <a:schemeClr val="accent1">
                    <a:lumMod val="75000"/>
                  </a:schemeClr>
                </a:solidFill>
              </a:rPr>
              <a:t>banks</a:t>
            </a:r>
            <a:r>
              <a:rPr lang="en-US" dirty="0">
                <a:solidFill>
                  <a:schemeClr val="accent1">
                    <a:lumMod val="75000"/>
                  </a:schemeClr>
                </a:solidFill>
              </a:rPr>
              <a:t>.   Silt got deposited on river </a:t>
            </a:r>
            <a:r>
              <a:rPr lang="en-US" u="sng" dirty="0">
                <a:solidFill>
                  <a:schemeClr val="accent1">
                    <a:lumMod val="75000"/>
                  </a:schemeClr>
                </a:solidFill>
              </a:rPr>
              <a:t>banks.</a:t>
            </a:r>
            <a:r>
              <a:rPr lang="en-US" dirty="0">
                <a:solidFill>
                  <a:schemeClr val="accent1">
                    <a:lumMod val="75000"/>
                  </a:schemeClr>
                </a:solidFill>
              </a:rPr>
              <a:t>    </a:t>
            </a:r>
          </a:p>
        </p:txBody>
      </p:sp>
      <p:sp>
        <p:nvSpPr>
          <p:cNvPr id="16" name="Rectangle 15">
            <a:extLst>
              <a:ext uri="{FF2B5EF4-FFF2-40B4-BE49-F238E27FC236}">
                <a16:creationId xmlns:a16="http://schemas.microsoft.com/office/drawing/2014/main" id="{67350185-03D4-4C6A-B601-03D85FDFE419}"/>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a great area to be in!!!</a:t>
            </a:r>
          </a:p>
        </p:txBody>
      </p:sp>
    </p:spTree>
    <p:extLst>
      <p:ext uri="{BB962C8B-B14F-4D97-AF65-F5344CB8AC3E}">
        <p14:creationId xmlns:p14="http://schemas.microsoft.com/office/powerpoint/2010/main" val="1994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rPr>
              <a:t>DEMO</a:t>
            </a:r>
          </a:p>
        </p:txBody>
      </p:sp>
    </p:spTree>
    <p:extLst>
      <p:ext uri="{BB962C8B-B14F-4D97-AF65-F5344CB8AC3E}">
        <p14:creationId xmlns:p14="http://schemas.microsoft.com/office/powerpoint/2010/main" val="197051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Goals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4"/>
              <a:stretch>
                <a:fillRect/>
              </a:stretch>
            </p:blipFill>
            <p:spPr>
              <a:xfrm>
                <a:off x="3953211" y="6075857"/>
                <a:ext cx="18000" cy="18000"/>
              </a:xfrm>
              <a:prstGeom prst="rect">
                <a:avLst/>
              </a:prstGeom>
            </p:spPr>
          </p:pic>
        </mc:Fallback>
      </mc:AlternateContent>
      <p:sp>
        <p:nvSpPr>
          <p:cNvPr id="7" name="Freeform: Shape 6">
            <a:extLst>
              <a:ext uri="{FF2B5EF4-FFF2-40B4-BE49-F238E27FC236}">
                <a16:creationId xmlns:a16="http://schemas.microsoft.com/office/drawing/2014/main" id="{8DF0D9FB-A781-474A-8BBF-00641EE42346}"/>
              </a:ext>
            </a:extLst>
          </p:cNvPr>
          <p:cNvSpPr/>
          <p:nvPr/>
        </p:nvSpPr>
        <p:spPr>
          <a:xfrm>
            <a:off x="951626" y="134071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Given a word say ‘priest’, our tool should help identify the different subgroups the word is associated to along with the degree of association say Priest -&gt; Males, Christianity, Old, etc.</a:t>
            </a:r>
          </a:p>
        </p:txBody>
      </p:sp>
      <p:sp>
        <p:nvSpPr>
          <p:cNvPr id="8" name="Freeform: Shape 7">
            <a:extLst>
              <a:ext uri="{FF2B5EF4-FFF2-40B4-BE49-F238E27FC236}">
                <a16:creationId xmlns:a16="http://schemas.microsoft.com/office/drawing/2014/main" id="{AB2094AF-8965-4DBC-B187-572F19FFEED2}"/>
              </a:ext>
            </a:extLst>
          </p:cNvPr>
          <p:cNvSpPr/>
          <p:nvPr/>
        </p:nvSpPr>
        <p:spPr>
          <a:xfrm>
            <a:off x="1466062" y="1089795"/>
            <a:ext cx="2278623" cy="501840"/>
          </a:xfrm>
          <a:custGeom>
            <a:avLst/>
            <a:gdLst>
              <a:gd name="connsiteX0" fmla="*/ 0 w 2158908"/>
              <a:gd name="connsiteY0" fmla="*/ 83642 h 501840"/>
              <a:gd name="connsiteX1" fmla="*/ 83642 w 2158908"/>
              <a:gd name="connsiteY1" fmla="*/ 0 h 501840"/>
              <a:gd name="connsiteX2" fmla="*/ 2075266 w 2158908"/>
              <a:gd name="connsiteY2" fmla="*/ 0 h 501840"/>
              <a:gd name="connsiteX3" fmla="*/ 2158908 w 2158908"/>
              <a:gd name="connsiteY3" fmla="*/ 83642 h 501840"/>
              <a:gd name="connsiteX4" fmla="*/ 2158908 w 2158908"/>
              <a:gd name="connsiteY4" fmla="*/ 418198 h 501840"/>
              <a:gd name="connsiteX5" fmla="*/ 2075266 w 2158908"/>
              <a:gd name="connsiteY5" fmla="*/ 501840 h 501840"/>
              <a:gd name="connsiteX6" fmla="*/ 83642 w 2158908"/>
              <a:gd name="connsiteY6" fmla="*/ 501840 h 501840"/>
              <a:gd name="connsiteX7" fmla="*/ 0 w 2158908"/>
              <a:gd name="connsiteY7" fmla="*/ 418198 h 501840"/>
              <a:gd name="connsiteX8" fmla="*/ 0 w 2158908"/>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908" h="501840">
                <a:moveTo>
                  <a:pt x="0" y="83642"/>
                </a:moveTo>
                <a:cubicBezTo>
                  <a:pt x="0" y="37448"/>
                  <a:pt x="37448" y="0"/>
                  <a:pt x="83642" y="0"/>
                </a:cubicBezTo>
                <a:lnTo>
                  <a:pt x="2075266" y="0"/>
                </a:lnTo>
                <a:cubicBezTo>
                  <a:pt x="2121460" y="0"/>
                  <a:pt x="2158908" y="37448"/>
                  <a:pt x="2158908" y="83642"/>
                </a:cubicBezTo>
                <a:lnTo>
                  <a:pt x="2158908" y="418198"/>
                </a:lnTo>
                <a:cubicBezTo>
                  <a:pt x="2158908" y="464392"/>
                  <a:pt x="2121460" y="501840"/>
                  <a:pt x="2075266"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Word Associations</a:t>
            </a:r>
          </a:p>
        </p:txBody>
      </p:sp>
      <p:sp>
        <p:nvSpPr>
          <p:cNvPr id="9" name="Freeform: Shape 8">
            <a:extLst>
              <a:ext uri="{FF2B5EF4-FFF2-40B4-BE49-F238E27FC236}">
                <a16:creationId xmlns:a16="http://schemas.microsoft.com/office/drawing/2014/main" id="{EC16A734-97EE-4AF7-B72F-D71F3DD17432}"/>
              </a:ext>
            </a:extLst>
          </p:cNvPr>
          <p:cNvSpPr/>
          <p:nvPr/>
        </p:nvSpPr>
        <p:spPr>
          <a:xfrm>
            <a:off x="951626" y="264733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support quick and intuitive exploration of words associated with a single subgroup say </a:t>
            </a:r>
            <a:r>
              <a:rPr lang="en-US" sz="1700" i="1" kern="1200" dirty="0"/>
              <a:t>Males</a:t>
            </a:r>
            <a:r>
              <a:rPr lang="en-US" sz="1700" kern="1200" dirty="0"/>
              <a:t> or an intersectional group say </a:t>
            </a:r>
            <a:r>
              <a:rPr lang="en-US" sz="1700" i="1" kern="1200" dirty="0"/>
              <a:t>Black Muslim Females</a:t>
            </a:r>
            <a:r>
              <a:rPr lang="en-US" sz="1700" kern="1200" dirty="0"/>
              <a:t>.</a:t>
            </a:r>
          </a:p>
        </p:txBody>
      </p:sp>
      <p:sp>
        <p:nvSpPr>
          <p:cNvPr id="10" name="Freeform: Shape 9">
            <a:extLst>
              <a:ext uri="{FF2B5EF4-FFF2-40B4-BE49-F238E27FC236}">
                <a16:creationId xmlns:a16="http://schemas.microsoft.com/office/drawing/2014/main" id="{43D06688-D4EB-45F5-B855-EF30E3A19DA8}"/>
              </a:ext>
            </a:extLst>
          </p:cNvPr>
          <p:cNvSpPr/>
          <p:nvPr/>
        </p:nvSpPr>
        <p:spPr>
          <a:xfrm>
            <a:off x="1466063" y="239641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Bias Exploration</a:t>
            </a:r>
          </a:p>
        </p:txBody>
      </p:sp>
      <p:sp>
        <p:nvSpPr>
          <p:cNvPr id="11" name="Freeform: Shape 10">
            <a:extLst>
              <a:ext uri="{FF2B5EF4-FFF2-40B4-BE49-F238E27FC236}">
                <a16:creationId xmlns:a16="http://schemas.microsoft.com/office/drawing/2014/main" id="{9C650398-BE67-422E-8E33-F8726B390BD5}"/>
              </a:ext>
            </a:extLst>
          </p:cNvPr>
          <p:cNvSpPr/>
          <p:nvPr/>
        </p:nvSpPr>
        <p:spPr>
          <a:xfrm>
            <a:off x="951626" y="395395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support the exploration of well-known biases, but also under-reported biases based on physical appearance, political leanings, etc. or any user-defined bias type.</a:t>
            </a:r>
          </a:p>
        </p:txBody>
      </p:sp>
      <p:sp>
        <p:nvSpPr>
          <p:cNvPr id="12" name="Freeform: Shape 11">
            <a:extLst>
              <a:ext uri="{FF2B5EF4-FFF2-40B4-BE49-F238E27FC236}">
                <a16:creationId xmlns:a16="http://schemas.microsoft.com/office/drawing/2014/main" id="{D4389C95-F11B-47C9-A311-797DC4C9FD30}"/>
              </a:ext>
            </a:extLst>
          </p:cNvPr>
          <p:cNvSpPr/>
          <p:nvPr/>
        </p:nvSpPr>
        <p:spPr>
          <a:xfrm>
            <a:off x="1466063" y="370303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Bias Types</a:t>
            </a:r>
          </a:p>
        </p:txBody>
      </p:sp>
      <p:sp>
        <p:nvSpPr>
          <p:cNvPr id="13" name="Freeform: Shape 12">
            <a:extLst>
              <a:ext uri="{FF2B5EF4-FFF2-40B4-BE49-F238E27FC236}">
                <a16:creationId xmlns:a16="http://schemas.microsoft.com/office/drawing/2014/main" id="{5C983C40-24EE-411F-BB03-B4DC4404E018}"/>
              </a:ext>
            </a:extLst>
          </p:cNvPr>
          <p:cNvSpPr/>
          <p:nvPr/>
        </p:nvSpPr>
        <p:spPr>
          <a:xfrm>
            <a:off x="951626" y="526057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be designed to deal with a large volume of data at both the back and the front end to ensure a smooth user experience.</a:t>
            </a:r>
          </a:p>
        </p:txBody>
      </p:sp>
      <p:sp>
        <p:nvSpPr>
          <p:cNvPr id="14" name="Freeform: Shape 13">
            <a:extLst>
              <a:ext uri="{FF2B5EF4-FFF2-40B4-BE49-F238E27FC236}">
                <a16:creationId xmlns:a16="http://schemas.microsoft.com/office/drawing/2014/main" id="{9FA3A0B7-F23A-4959-8189-1A601294FCFE}"/>
              </a:ext>
            </a:extLst>
          </p:cNvPr>
          <p:cNvSpPr/>
          <p:nvPr/>
        </p:nvSpPr>
        <p:spPr>
          <a:xfrm>
            <a:off x="1466063" y="500965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Data Volume</a:t>
            </a:r>
          </a:p>
        </p:txBody>
      </p:sp>
    </p:spTree>
    <p:extLst>
      <p:ext uri="{BB962C8B-B14F-4D97-AF65-F5344CB8AC3E}">
        <p14:creationId xmlns:p14="http://schemas.microsoft.com/office/powerpoint/2010/main" val="418135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English - Religion</a:t>
            </a:r>
          </a:p>
        </p:txBody>
      </p:sp>
      <p:pic>
        <p:nvPicPr>
          <p:cNvPr id="3" name="Picture 2" descr="A screenshot of a map&#10;&#10;Description automatically generated">
            <a:extLst>
              <a:ext uri="{FF2B5EF4-FFF2-40B4-BE49-F238E27FC236}">
                <a16:creationId xmlns:a16="http://schemas.microsoft.com/office/drawing/2014/main" id="{4701CBA1-9A98-4897-BF4C-BA3B6BEC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83974"/>
            <a:ext cx="10545830" cy="5752597"/>
          </a:xfrm>
          <a:prstGeom prst="rect">
            <a:avLst/>
          </a:prstGeom>
        </p:spPr>
      </p:pic>
    </p:spTree>
    <p:extLst>
      <p:ext uri="{BB962C8B-B14F-4D97-AF65-F5344CB8AC3E}">
        <p14:creationId xmlns:p14="http://schemas.microsoft.com/office/powerpoint/2010/main" val="2971649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76FB-E7BA-49ED-935D-855916DA7754}"/>
              </a:ext>
            </a:extLst>
          </p:cNvPr>
          <p:cNvSpPr>
            <a:spLocks noGrp="1"/>
          </p:cNvSpPr>
          <p:nvPr>
            <p:ph type="ctrTitle"/>
          </p:nvPr>
        </p:nvSpPr>
        <p:spPr>
          <a:xfrm>
            <a:off x="541740" y="1008933"/>
            <a:ext cx="11108518" cy="1510306"/>
          </a:xfrm>
        </p:spPr>
        <p:txBody>
          <a:bodyPr>
            <a:noAutofit/>
          </a:bodyPr>
          <a:lstStyle/>
          <a:p>
            <a:r>
              <a:rPr lang="en-US" sz="3600" b="1" dirty="0">
                <a:latin typeface="+mn-lt"/>
              </a:rPr>
              <a:t>WordBias:</a:t>
            </a:r>
            <a:br>
              <a:rPr lang="en-US" sz="3600" b="1" dirty="0">
                <a:latin typeface="+mn-lt"/>
              </a:rPr>
            </a:br>
            <a:r>
              <a:rPr lang="en-US" sz="3600" b="1" dirty="0">
                <a:latin typeface="+mn-lt"/>
              </a:rPr>
              <a:t>An Interactive Visual tool for exploring Intersectional Social biases encoded in Word Embeddings</a:t>
            </a:r>
          </a:p>
        </p:txBody>
      </p:sp>
      <p:sp>
        <p:nvSpPr>
          <p:cNvPr id="3" name="Subtitle 2">
            <a:extLst>
              <a:ext uri="{FF2B5EF4-FFF2-40B4-BE49-F238E27FC236}">
                <a16:creationId xmlns:a16="http://schemas.microsoft.com/office/drawing/2014/main" id="{90210D49-0129-4694-B179-242FE1B32B53}"/>
              </a:ext>
            </a:extLst>
          </p:cNvPr>
          <p:cNvSpPr>
            <a:spLocks noGrp="1"/>
          </p:cNvSpPr>
          <p:nvPr>
            <p:ph type="subTitle" idx="1"/>
          </p:nvPr>
        </p:nvSpPr>
        <p:spPr>
          <a:xfrm>
            <a:off x="1481898" y="4635884"/>
            <a:ext cx="9228201" cy="1036495"/>
          </a:xfrm>
        </p:spPr>
        <p:txBody>
          <a:bodyPr>
            <a:normAutofit/>
          </a:bodyPr>
          <a:lstStyle/>
          <a:p>
            <a:r>
              <a:rPr lang="en-US" sz="2800" u="sng" dirty="0"/>
              <a:t>Bhavya Ghai</a:t>
            </a:r>
            <a:r>
              <a:rPr lang="en-US" sz="2800" dirty="0"/>
              <a:t>, Md Naimul Hoque, Klaus Mueller</a:t>
            </a:r>
          </a:p>
          <a:p>
            <a:r>
              <a:rPr lang="en-US" sz="2800" dirty="0"/>
              <a:t>Stony Brook University</a:t>
            </a:r>
          </a:p>
        </p:txBody>
      </p:sp>
    </p:spTree>
    <p:extLst>
      <p:ext uri="{BB962C8B-B14F-4D97-AF65-F5344CB8AC3E}">
        <p14:creationId xmlns:p14="http://schemas.microsoft.com/office/powerpoint/2010/main" val="85019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Caste </a:t>
            </a:r>
          </a:p>
        </p:txBody>
      </p:sp>
      <p:pic>
        <p:nvPicPr>
          <p:cNvPr id="3" name="Picture 2" descr="A screenshot of a computer&#10;&#10;Description automatically generated">
            <a:extLst>
              <a:ext uri="{FF2B5EF4-FFF2-40B4-BE49-F238E27FC236}">
                <a16:creationId xmlns:a16="http://schemas.microsoft.com/office/drawing/2014/main" id="{1B02B551-9E04-4E2E-A1EC-8C57A292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14400"/>
            <a:ext cx="10883348" cy="5822171"/>
          </a:xfrm>
          <a:prstGeom prst="rect">
            <a:avLst/>
          </a:prstGeom>
        </p:spPr>
      </p:pic>
    </p:spTree>
    <p:extLst>
      <p:ext uri="{BB962C8B-B14F-4D97-AF65-F5344CB8AC3E}">
        <p14:creationId xmlns:p14="http://schemas.microsoft.com/office/powerpoint/2010/main" val="2737180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Gender</a:t>
            </a:r>
          </a:p>
        </p:txBody>
      </p:sp>
      <p:pic>
        <p:nvPicPr>
          <p:cNvPr id="3" name="Picture 2" descr="A screenshot of a computer&#10;&#10;Description automatically generated">
            <a:extLst>
              <a:ext uri="{FF2B5EF4-FFF2-40B4-BE49-F238E27FC236}">
                <a16:creationId xmlns:a16="http://schemas.microsoft.com/office/drawing/2014/main" id="{A412FFBD-337D-4DD4-805F-D483CA7B0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99" y="893460"/>
            <a:ext cx="10264176" cy="5843111"/>
          </a:xfrm>
          <a:prstGeom prst="rect">
            <a:avLst/>
          </a:prstGeom>
        </p:spPr>
      </p:pic>
    </p:spTree>
    <p:extLst>
      <p:ext uri="{BB962C8B-B14F-4D97-AF65-F5344CB8AC3E}">
        <p14:creationId xmlns:p14="http://schemas.microsoft.com/office/powerpoint/2010/main" val="713498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03F4D3-661C-4C2A-BB2C-3CCF2A351F1C}"/>
              </a:ext>
            </a:extLst>
          </p:cNvPr>
          <p:cNvSpPr txBox="1"/>
          <p:nvPr/>
        </p:nvSpPr>
        <p:spPr>
          <a:xfrm>
            <a:off x="884873" y="1103971"/>
            <a:ext cx="10422253" cy="5139869"/>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Bias Scores </a:t>
            </a:r>
          </a:p>
          <a:p>
            <a:r>
              <a:rPr lang="en-US" sz="2000" dirty="0"/>
              <a:t>Our tool should compute bias scores and accurately visualize them such that the user can quickly identify the different subgroups a word is associated to along with their degree of association.</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Bias Exploration</a:t>
            </a:r>
            <a:r>
              <a:rPr lang="en-US" sz="2400" dirty="0"/>
              <a:t> </a:t>
            </a:r>
          </a:p>
          <a:p>
            <a:r>
              <a:rPr lang="en-US" sz="2000" dirty="0"/>
              <a:t>Our tool should support quick and intuitive exploration of words associated with a single subgroup say </a:t>
            </a:r>
            <a:r>
              <a:rPr lang="en-US" sz="2000" i="1" dirty="0"/>
              <a:t>Males</a:t>
            </a:r>
            <a:r>
              <a:rPr lang="en-US" sz="2000" dirty="0"/>
              <a:t> or an intersectional group say </a:t>
            </a:r>
            <a:r>
              <a:rPr lang="en-US" sz="2000" i="1" dirty="0"/>
              <a:t>Rich White Females</a:t>
            </a:r>
            <a:r>
              <a:rPr lang="en-US" sz="2000" dirty="0"/>
              <a: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Bias Types</a:t>
            </a:r>
          </a:p>
          <a:p>
            <a:pPr algn="just"/>
            <a:r>
              <a:rPr lang="en-US" sz="2000" dirty="0"/>
              <a:t>Our tool should support the exploration of well-known biases, but also under-reported biases based on physical appearance, political leanings, etc. or any user-defined bias type.</a:t>
            </a: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b="1" dirty="0"/>
              <a:t>Data Volume</a:t>
            </a:r>
          </a:p>
          <a:p>
            <a:pPr algn="just"/>
            <a:r>
              <a:rPr lang="en-US" sz="2000" dirty="0"/>
              <a:t>Our tool should be designed to deal with a large volume of data at both the back and the front end to ensure a smooth user experience.</a:t>
            </a:r>
          </a:p>
        </p:txBody>
      </p:sp>
    </p:spTree>
    <p:extLst>
      <p:ext uri="{BB962C8B-B14F-4D97-AF65-F5344CB8AC3E}">
        <p14:creationId xmlns:p14="http://schemas.microsoft.com/office/powerpoint/2010/main" val="2134309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Google’s Embedding Projector</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Rectangle 7">
            <a:extLst>
              <a:ext uri="{FF2B5EF4-FFF2-40B4-BE49-F238E27FC236}">
                <a16:creationId xmlns:a16="http://schemas.microsoft.com/office/drawing/2014/main" id="{3D192E1F-6AA9-4AED-9545-E1A3F73F62A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Lacks some critical features for an effective bias discovery tool</a:t>
            </a:r>
          </a:p>
        </p:txBody>
      </p:sp>
      <p:sp>
        <p:nvSpPr>
          <p:cNvPr id="9" name="Rectangle 8">
            <a:extLst>
              <a:ext uri="{FF2B5EF4-FFF2-40B4-BE49-F238E27FC236}">
                <a16:creationId xmlns:a16="http://schemas.microsoft.com/office/drawing/2014/main" id="{BC03569D-1CA4-4654-9DCE-5A1C83CCEE8B}"/>
              </a:ext>
            </a:extLst>
          </p:cNvPr>
          <p:cNvSpPr/>
          <p:nvPr/>
        </p:nvSpPr>
        <p:spPr>
          <a:xfrm>
            <a:off x="327004" y="6379742"/>
            <a:ext cx="8491532" cy="261610"/>
          </a:xfrm>
          <a:prstGeom prst="rect">
            <a:avLst/>
          </a:prstGeom>
        </p:spPr>
        <p:txBody>
          <a:bodyPr wrap="square">
            <a:spAutoFit/>
          </a:bodyPr>
          <a:lstStyle/>
          <a:p>
            <a:r>
              <a:rPr lang="en-US" sz="1100" dirty="0">
                <a:solidFill>
                  <a:srgbClr val="222222"/>
                </a:solidFill>
                <a:latin typeface="Arial" panose="020B0604020202020204" pitchFamily="34" charset="0"/>
              </a:rPr>
              <a:t>https://towardsdatascience.com/visualizing-bias-in-data-using-embedding-projector-649bc65e7487</a:t>
            </a:r>
            <a:endParaRPr lang="en-US" sz="1100" dirty="0"/>
          </a:p>
        </p:txBody>
      </p:sp>
      <p:pic>
        <p:nvPicPr>
          <p:cNvPr id="3" name="Picture 2" descr="A close up of a piece of paper&#10;&#10;Description automatically generated">
            <a:extLst>
              <a:ext uri="{FF2B5EF4-FFF2-40B4-BE49-F238E27FC236}">
                <a16:creationId xmlns:a16="http://schemas.microsoft.com/office/drawing/2014/main" id="{33C1F2D7-562C-4541-AF42-65A7DFBD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50" y="1032263"/>
            <a:ext cx="5850073" cy="4542914"/>
          </a:xfrm>
          <a:prstGeom prst="rect">
            <a:avLst/>
          </a:prstGeom>
        </p:spPr>
      </p:pic>
      <p:sp>
        <p:nvSpPr>
          <p:cNvPr id="11" name="TextBox 10">
            <a:extLst>
              <a:ext uri="{FF2B5EF4-FFF2-40B4-BE49-F238E27FC236}">
                <a16:creationId xmlns:a16="http://schemas.microsoft.com/office/drawing/2014/main" id="{43D3A29F-1C08-4EFA-A909-1D2EF154DA8D}"/>
              </a:ext>
            </a:extLst>
          </p:cNvPr>
          <p:cNvSpPr txBox="1"/>
          <p:nvPr/>
        </p:nvSpPr>
        <p:spPr>
          <a:xfrm>
            <a:off x="6444278" y="1308265"/>
            <a:ext cx="469900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Primarily meant to visualize any embedding space say words, images, etc.</a:t>
            </a:r>
          </a:p>
          <a:p>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Limited to 2 kinds of bias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Only a single word can be used to define a group. For </a:t>
            </a:r>
            <a:r>
              <a:rPr lang="en-US" dirty="0" err="1"/>
              <a:t>eg</a:t>
            </a:r>
            <a:r>
              <a:rPr lang="en-US" dirty="0"/>
              <a:t>, ‘he’ to represent Males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Doesn’t support any bias quantification algorithm</a:t>
            </a:r>
          </a:p>
          <a:p>
            <a:endParaRPr lang="en-US" dirty="0"/>
          </a:p>
        </p:txBody>
      </p:sp>
    </p:spTree>
    <p:extLst>
      <p:ext uri="{BB962C8B-B14F-4D97-AF65-F5344CB8AC3E}">
        <p14:creationId xmlns:p14="http://schemas.microsoft.com/office/powerpoint/2010/main" val="188116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6B4D5-F2BC-4DFB-80C6-57734B1D74E0}"/>
              </a:ext>
            </a:extLst>
          </p:cNvPr>
          <p:cNvSpPr txBox="1"/>
          <p:nvPr/>
        </p:nvSpPr>
        <p:spPr>
          <a:xfrm>
            <a:off x="3653750" y="9331"/>
            <a:ext cx="7560331" cy="6740307"/>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Add Word embedding evaluation metrics to the visual interface like WA, WS and extrinsic evaluation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Add missing words to the visual interface on the fly</a:t>
            </a:r>
          </a:p>
          <a:p>
            <a:endParaRPr lang="en-US" dirty="0"/>
          </a:p>
          <a:p>
            <a:pPr marL="285750" indent="-285750">
              <a:buFont typeface="Wingdings" panose="05000000000000000000" pitchFamily="2" charset="2"/>
              <a:buChar char="§"/>
            </a:pPr>
            <a:r>
              <a:rPr lang="en-US" dirty="0"/>
              <a:t>Interact with NLP researchers &amp; Computational Linguists to improve design and implementation of the tool.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Conduct user study to evaluate usability of the interface</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TODO</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99432294-03F6-4703-8EDB-9BBC425B2102}"/>
              </a:ext>
            </a:extLst>
          </p:cNvPr>
          <p:cNvPicPr>
            <a:picLocks noChangeAspect="1"/>
          </p:cNvPicPr>
          <p:nvPr/>
        </p:nvPicPr>
        <p:blipFill rotWithShape="1">
          <a:blip r:embed="rId3">
            <a:extLst>
              <a:ext uri="{28A0092B-C50C-407E-A947-70E740481C1C}">
                <a14:useLocalDpi xmlns:a14="http://schemas.microsoft.com/office/drawing/2010/main" val="0"/>
              </a:ext>
            </a:extLst>
          </a:blip>
          <a:srcRect t="816" r="4" b="4"/>
          <a:stretch/>
        </p:blipFill>
        <p:spPr>
          <a:xfrm>
            <a:off x="614127" y="970313"/>
            <a:ext cx="2956053" cy="4373266"/>
          </a:xfrm>
          <a:prstGeom prst="rect">
            <a:avLst/>
          </a:prstGeom>
          <a:effectLst/>
        </p:spPr>
      </p:pic>
      <p:grpSp>
        <p:nvGrpSpPr>
          <p:cNvPr id="36" name="Group 35">
            <a:extLst>
              <a:ext uri="{FF2B5EF4-FFF2-40B4-BE49-F238E27FC236}">
                <a16:creationId xmlns:a16="http://schemas.microsoft.com/office/drawing/2014/main" id="{74C855FC-7C2B-46EE-B8E6-B00088EFA8B1}"/>
              </a:ext>
            </a:extLst>
          </p:cNvPr>
          <p:cNvGrpSpPr/>
          <p:nvPr/>
        </p:nvGrpSpPr>
        <p:grpSpPr>
          <a:xfrm>
            <a:off x="7340703" y="1418252"/>
            <a:ext cx="3361509" cy="2274453"/>
            <a:chOff x="7369520" y="1549387"/>
            <a:chExt cx="3291909" cy="2423105"/>
          </a:xfrm>
        </p:grpSpPr>
        <p:grpSp>
          <p:nvGrpSpPr>
            <p:cNvPr id="29" name="Group 28">
              <a:extLst>
                <a:ext uri="{FF2B5EF4-FFF2-40B4-BE49-F238E27FC236}">
                  <a16:creationId xmlns:a16="http://schemas.microsoft.com/office/drawing/2014/main" id="{4E6D27C2-E913-48BA-970E-A1A68140FB87}"/>
                </a:ext>
              </a:extLst>
            </p:cNvPr>
            <p:cNvGrpSpPr/>
            <p:nvPr/>
          </p:nvGrpSpPr>
          <p:grpSpPr>
            <a:xfrm>
              <a:off x="7369520" y="1549387"/>
              <a:ext cx="3291909" cy="2423105"/>
              <a:chOff x="7322773" y="1495450"/>
              <a:chExt cx="3291909" cy="2423105"/>
            </a:xfrm>
          </p:grpSpPr>
          <p:sp>
            <p:nvSpPr>
              <p:cNvPr id="15" name="Oval 14">
                <a:extLst>
                  <a:ext uri="{FF2B5EF4-FFF2-40B4-BE49-F238E27FC236}">
                    <a16:creationId xmlns:a16="http://schemas.microsoft.com/office/drawing/2014/main" id="{CAD85D60-6F84-4AD4-8223-2EEE005A2751}"/>
                  </a:ext>
                </a:extLst>
              </p:cNvPr>
              <p:cNvSpPr/>
              <p:nvPr/>
            </p:nvSpPr>
            <p:spPr>
              <a:xfrm rot="20289610">
                <a:off x="7322773" y="1495450"/>
                <a:ext cx="3291909" cy="24231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E514D12-DE57-4DE4-BA54-20E3B001AAC6}"/>
                  </a:ext>
                </a:extLst>
              </p:cNvPr>
              <p:cNvSpPr txBox="1"/>
              <p:nvPr/>
            </p:nvSpPr>
            <p:spPr>
              <a:xfrm>
                <a:off x="9003052" y="1519836"/>
                <a:ext cx="1494329" cy="436099"/>
              </a:xfrm>
              <a:prstGeom prst="rect">
                <a:avLst/>
              </a:prstGeom>
              <a:noFill/>
            </p:spPr>
            <p:txBody>
              <a:bodyPr wrap="square" rtlCol="0">
                <a:spAutoFit/>
              </a:bodyPr>
              <a:lstStyle/>
              <a:p>
                <a:r>
                  <a:rPr lang="en-US" sz="2400" b="1" dirty="0"/>
                  <a:t>Utility</a:t>
                </a:r>
              </a:p>
            </p:txBody>
          </p:sp>
          <p:sp>
            <p:nvSpPr>
              <p:cNvPr id="17" name="TextBox 16">
                <a:extLst>
                  <a:ext uri="{FF2B5EF4-FFF2-40B4-BE49-F238E27FC236}">
                    <a16:creationId xmlns:a16="http://schemas.microsoft.com/office/drawing/2014/main" id="{C99E8BCB-18E9-4338-9206-34CEE7B38D9D}"/>
                  </a:ext>
                </a:extLst>
              </p:cNvPr>
              <p:cNvSpPr txBox="1"/>
              <p:nvPr/>
            </p:nvSpPr>
            <p:spPr>
              <a:xfrm>
                <a:off x="7946024" y="1935507"/>
                <a:ext cx="969252" cy="55239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23" name="TextBox 22">
                <a:extLst>
                  <a:ext uri="{FF2B5EF4-FFF2-40B4-BE49-F238E27FC236}">
                    <a16:creationId xmlns:a16="http://schemas.microsoft.com/office/drawing/2014/main" id="{E122C1D7-75A3-4693-8D85-FD27D41EE47E}"/>
                  </a:ext>
                </a:extLst>
              </p:cNvPr>
              <p:cNvSpPr txBox="1"/>
              <p:nvPr/>
            </p:nvSpPr>
            <p:spPr>
              <a:xfrm>
                <a:off x="9208777" y="2371741"/>
                <a:ext cx="1078632" cy="576399"/>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Similarity</a:t>
                </a:r>
              </a:p>
            </p:txBody>
          </p:sp>
        </p:grpSp>
        <p:grpSp>
          <p:nvGrpSpPr>
            <p:cNvPr id="30" name="Group 29">
              <a:extLst>
                <a:ext uri="{FF2B5EF4-FFF2-40B4-BE49-F238E27FC236}">
                  <a16:creationId xmlns:a16="http://schemas.microsoft.com/office/drawing/2014/main" id="{83825E5F-E1CE-44A9-9506-BCF59E442805}"/>
                </a:ext>
              </a:extLst>
            </p:cNvPr>
            <p:cNvGrpSpPr/>
            <p:nvPr/>
          </p:nvGrpSpPr>
          <p:grpSpPr>
            <a:xfrm>
              <a:off x="7984083" y="2713877"/>
              <a:ext cx="1223175" cy="1199135"/>
              <a:chOff x="4084036" y="5693940"/>
              <a:chExt cx="1223175" cy="1199135"/>
            </a:xfrm>
          </p:grpSpPr>
          <p:sp>
            <p:nvSpPr>
              <p:cNvPr id="25" name="Oval 24">
                <a:extLst>
                  <a:ext uri="{FF2B5EF4-FFF2-40B4-BE49-F238E27FC236}">
                    <a16:creationId xmlns:a16="http://schemas.microsoft.com/office/drawing/2014/main" id="{7229F471-59AE-400A-9FD8-075D44AF7FA4}"/>
                  </a:ext>
                </a:extLst>
              </p:cNvPr>
              <p:cNvSpPr/>
              <p:nvPr/>
            </p:nvSpPr>
            <p:spPr>
              <a:xfrm rot="17826472">
                <a:off x="4096056" y="5681920"/>
                <a:ext cx="1199135" cy="12231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TextBox 26">
                <a:extLst>
                  <a:ext uri="{FF2B5EF4-FFF2-40B4-BE49-F238E27FC236}">
                    <a16:creationId xmlns:a16="http://schemas.microsoft.com/office/drawing/2014/main" id="{8C0173E4-153F-4ECE-9F25-B1AC56863AFA}"/>
                  </a:ext>
                </a:extLst>
              </p:cNvPr>
              <p:cNvSpPr txBox="1"/>
              <p:nvPr/>
            </p:nvSpPr>
            <p:spPr>
              <a:xfrm>
                <a:off x="4104892" y="5919934"/>
                <a:ext cx="1128240"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grpSp>
        <p:nvGrpSpPr>
          <p:cNvPr id="35" name="Group 34">
            <a:extLst>
              <a:ext uri="{FF2B5EF4-FFF2-40B4-BE49-F238E27FC236}">
                <a16:creationId xmlns:a16="http://schemas.microsoft.com/office/drawing/2014/main" id="{3E7705C1-1FE6-4DE5-A906-856470F65534}"/>
              </a:ext>
            </a:extLst>
          </p:cNvPr>
          <p:cNvGrpSpPr/>
          <p:nvPr/>
        </p:nvGrpSpPr>
        <p:grpSpPr>
          <a:xfrm>
            <a:off x="4516772" y="1521114"/>
            <a:ext cx="2712861" cy="2290340"/>
            <a:chOff x="4310819" y="1609953"/>
            <a:chExt cx="2883412" cy="2350765"/>
          </a:xfrm>
        </p:grpSpPr>
        <p:grpSp>
          <p:nvGrpSpPr>
            <p:cNvPr id="8" name="Group 7">
              <a:extLst>
                <a:ext uri="{FF2B5EF4-FFF2-40B4-BE49-F238E27FC236}">
                  <a16:creationId xmlns:a16="http://schemas.microsoft.com/office/drawing/2014/main" id="{B8BB0969-08C7-4597-A796-E9D95B37569E}"/>
                </a:ext>
              </a:extLst>
            </p:cNvPr>
            <p:cNvGrpSpPr/>
            <p:nvPr/>
          </p:nvGrpSpPr>
          <p:grpSpPr>
            <a:xfrm>
              <a:off x="4310819" y="1609953"/>
              <a:ext cx="2883412" cy="2350765"/>
              <a:chOff x="2518010" y="721277"/>
              <a:chExt cx="2480919" cy="2570244"/>
            </a:xfrm>
          </p:grpSpPr>
          <p:sp>
            <p:nvSpPr>
              <p:cNvPr id="9" name="Oval 8">
                <a:extLst>
                  <a:ext uri="{FF2B5EF4-FFF2-40B4-BE49-F238E27FC236}">
                    <a16:creationId xmlns:a16="http://schemas.microsoft.com/office/drawing/2014/main" id="{8839C05B-4F25-465C-A0FA-633C887C8918}"/>
                  </a:ext>
                </a:extLst>
              </p:cNvPr>
              <p:cNvSpPr/>
              <p:nvPr/>
            </p:nvSpPr>
            <p:spPr>
              <a:xfrm rot="2290114">
                <a:off x="2518010" y="721277"/>
                <a:ext cx="2480919" cy="2570244"/>
              </a:xfrm>
              <a:prstGeom prst="ellipse">
                <a:avLst/>
              </a:prstGeom>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dirty="0"/>
              </a:p>
            </p:txBody>
          </p:sp>
          <p:sp>
            <p:nvSpPr>
              <p:cNvPr id="10" name="TextBox 9">
                <a:extLst>
                  <a:ext uri="{FF2B5EF4-FFF2-40B4-BE49-F238E27FC236}">
                    <a16:creationId xmlns:a16="http://schemas.microsoft.com/office/drawing/2014/main" id="{44778709-3449-45D6-AD33-47352F3D8599}"/>
                  </a:ext>
                </a:extLst>
              </p:cNvPr>
              <p:cNvSpPr txBox="1"/>
              <p:nvPr/>
            </p:nvSpPr>
            <p:spPr>
              <a:xfrm>
                <a:off x="3020390" y="771761"/>
                <a:ext cx="1327850" cy="532837"/>
              </a:xfrm>
              <a:prstGeom prst="rect">
                <a:avLst/>
              </a:prstGeom>
              <a:noFill/>
            </p:spPr>
            <p:txBody>
              <a:bodyPr wrap="square" rtlCol="0">
                <a:spAutoFit/>
              </a:bodyPr>
              <a:lstStyle/>
              <a:p>
                <a:r>
                  <a:rPr lang="en-US" sz="2400" b="1" dirty="0"/>
                  <a:t>Fairness</a:t>
                </a:r>
              </a:p>
            </p:txBody>
          </p:sp>
          <p:sp>
            <p:nvSpPr>
              <p:cNvPr id="11" name="TextBox 10">
                <a:extLst>
                  <a:ext uri="{FF2B5EF4-FFF2-40B4-BE49-F238E27FC236}">
                    <a16:creationId xmlns:a16="http://schemas.microsoft.com/office/drawing/2014/main" id="{3A7CD672-B9AE-4A65-BD28-F3B2BB105D19}"/>
                  </a:ext>
                </a:extLst>
              </p:cNvPr>
              <p:cNvSpPr txBox="1"/>
              <p:nvPr/>
            </p:nvSpPr>
            <p:spPr>
              <a:xfrm>
                <a:off x="2781144" y="1432308"/>
                <a:ext cx="695167" cy="375568"/>
              </a:xfrm>
              <a:prstGeom prst="rect">
                <a:avLst/>
              </a:prstGeom>
              <a:noFill/>
            </p:spPr>
            <p:txBody>
              <a:bodyPr wrap="square" rtlCol="0">
                <a:spAutoFit/>
              </a:bodyPr>
              <a:lstStyle/>
              <a:p>
                <a:r>
                  <a:rPr lang="en-US" sz="1600" b="1" dirty="0">
                    <a:solidFill>
                      <a:schemeClr val="bg1"/>
                    </a:solidFill>
                  </a:rPr>
                  <a:t>WEAT</a:t>
                </a:r>
              </a:p>
            </p:txBody>
          </p:sp>
          <p:sp>
            <p:nvSpPr>
              <p:cNvPr id="12" name="TextBox 11">
                <a:extLst>
                  <a:ext uri="{FF2B5EF4-FFF2-40B4-BE49-F238E27FC236}">
                    <a16:creationId xmlns:a16="http://schemas.microsoft.com/office/drawing/2014/main" id="{3E9ED2AB-2016-449E-A958-E894160FDE98}"/>
                  </a:ext>
                </a:extLst>
              </p:cNvPr>
              <p:cNvSpPr txBox="1"/>
              <p:nvPr/>
            </p:nvSpPr>
            <p:spPr>
              <a:xfrm>
                <a:off x="3885777" y="1319420"/>
                <a:ext cx="860845" cy="63937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13" name="TextBox 12">
                <a:extLst>
                  <a:ext uri="{FF2B5EF4-FFF2-40B4-BE49-F238E27FC236}">
                    <a16:creationId xmlns:a16="http://schemas.microsoft.com/office/drawing/2014/main" id="{78DEBB99-0036-44B9-BADF-EBE8B4DED209}"/>
                  </a:ext>
                </a:extLst>
              </p:cNvPr>
              <p:cNvSpPr txBox="1"/>
              <p:nvPr/>
            </p:nvSpPr>
            <p:spPr>
              <a:xfrm>
                <a:off x="2722878" y="1958792"/>
                <a:ext cx="1028700" cy="370163"/>
              </a:xfrm>
              <a:prstGeom prst="rect">
                <a:avLst/>
              </a:prstGeom>
              <a:noFill/>
            </p:spPr>
            <p:txBody>
              <a:bodyPr wrap="square" rtlCol="0">
                <a:spAutoFit/>
              </a:bodyPr>
              <a:lstStyle/>
              <a:p>
                <a:r>
                  <a:rPr lang="en-US" sz="1600" b="1" dirty="0">
                    <a:solidFill>
                      <a:schemeClr val="bg1"/>
                    </a:solidFill>
                  </a:rPr>
                  <a:t>Bias score</a:t>
                </a:r>
              </a:p>
            </p:txBody>
          </p:sp>
        </p:grpSp>
        <p:grpSp>
          <p:nvGrpSpPr>
            <p:cNvPr id="32" name="Group 31">
              <a:extLst>
                <a:ext uri="{FF2B5EF4-FFF2-40B4-BE49-F238E27FC236}">
                  <a16:creationId xmlns:a16="http://schemas.microsoft.com/office/drawing/2014/main" id="{9673B75B-A8AD-48AD-8CF2-81EE7B861B51}"/>
                </a:ext>
              </a:extLst>
            </p:cNvPr>
            <p:cNvGrpSpPr/>
            <p:nvPr/>
          </p:nvGrpSpPr>
          <p:grpSpPr>
            <a:xfrm>
              <a:off x="5515496" y="2743763"/>
              <a:ext cx="1195591" cy="1150901"/>
              <a:chOff x="4070014" y="5682634"/>
              <a:chExt cx="1223174" cy="1122824"/>
            </a:xfrm>
          </p:grpSpPr>
          <p:sp>
            <p:nvSpPr>
              <p:cNvPr id="33" name="Oval 32">
                <a:extLst>
                  <a:ext uri="{FF2B5EF4-FFF2-40B4-BE49-F238E27FC236}">
                    <a16:creationId xmlns:a16="http://schemas.microsoft.com/office/drawing/2014/main" id="{5C1C1281-1BE8-4257-9DA2-F6EB7CF2AF05}"/>
                  </a:ext>
                </a:extLst>
              </p:cNvPr>
              <p:cNvSpPr/>
              <p:nvPr/>
            </p:nvSpPr>
            <p:spPr>
              <a:xfrm rot="17826472">
                <a:off x="4120137" y="5669602"/>
                <a:ext cx="1122824" cy="11488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5B3883-3B3F-491A-A3F1-7F2E2E2DBB4F}"/>
                  </a:ext>
                </a:extLst>
              </p:cNvPr>
              <p:cNvSpPr txBox="1"/>
              <p:nvPr/>
            </p:nvSpPr>
            <p:spPr>
              <a:xfrm>
                <a:off x="4070014" y="5929277"/>
                <a:ext cx="1223174"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sp>
        <p:nvSpPr>
          <p:cNvPr id="37" name="Rectangle 36">
            <a:extLst>
              <a:ext uri="{FF2B5EF4-FFF2-40B4-BE49-F238E27FC236}">
                <a16:creationId xmlns:a16="http://schemas.microsoft.com/office/drawing/2014/main" id="{81C131A7-BE49-497C-8786-88011C7E8BA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We have a prototype ready! There’s a lot more polishing needed</a:t>
            </a:r>
          </a:p>
        </p:txBody>
      </p:sp>
    </p:spTree>
    <p:extLst>
      <p:ext uri="{BB962C8B-B14F-4D97-AF65-F5344CB8AC3E}">
        <p14:creationId xmlns:p14="http://schemas.microsoft.com/office/powerpoint/2010/main" val="870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latin typeface="+mn-lt"/>
              </a:rPr>
              <a:t>WordBias</a:t>
            </a:r>
          </a:p>
        </p:txBody>
      </p:sp>
    </p:spTree>
    <p:extLst>
      <p:ext uri="{BB962C8B-B14F-4D97-AF65-F5344CB8AC3E}">
        <p14:creationId xmlns:p14="http://schemas.microsoft.com/office/powerpoint/2010/main" val="238170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709612" y="139464"/>
            <a:ext cx="10772775" cy="629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Our Findings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graphicFrame>
        <p:nvGraphicFramePr>
          <p:cNvPr id="5" name="Table 26">
            <a:extLst>
              <a:ext uri="{FF2B5EF4-FFF2-40B4-BE49-F238E27FC236}">
                <a16:creationId xmlns:a16="http://schemas.microsoft.com/office/drawing/2014/main" id="{D902FAF3-9801-4CDC-AD2C-614812E98A18}"/>
              </a:ext>
            </a:extLst>
          </p:cNvPr>
          <p:cNvGraphicFramePr>
            <a:graphicFrameLocks noGrp="1"/>
          </p:cNvGraphicFramePr>
          <p:nvPr>
            <p:extLst>
              <p:ext uri="{D42A27DB-BD31-4B8C-83A1-F6EECF244321}">
                <p14:modId xmlns:p14="http://schemas.microsoft.com/office/powerpoint/2010/main" val="16183199"/>
              </p:ext>
            </p:extLst>
          </p:nvPr>
        </p:nvGraphicFramePr>
        <p:xfrm>
          <a:off x="1277579" y="811275"/>
          <a:ext cx="9636840" cy="4531031"/>
        </p:xfrm>
        <a:graphic>
          <a:graphicData uri="http://schemas.openxmlformats.org/drawingml/2006/table">
            <a:tbl>
              <a:tblPr firstRow="1" bandRow="1">
                <a:tableStyleId>{5FD0F851-EC5A-4D38-B0AD-8093EC10F338}</a:tableStyleId>
              </a:tblPr>
              <a:tblGrid>
                <a:gridCol w="3061196">
                  <a:extLst>
                    <a:ext uri="{9D8B030D-6E8A-4147-A177-3AD203B41FA5}">
                      <a16:colId xmlns:a16="http://schemas.microsoft.com/office/drawing/2014/main" val="1178452958"/>
                    </a:ext>
                  </a:extLst>
                </a:gridCol>
                <a:gridCol w="6575644">
                  <a:extLst>
                    <a:ext uri="{9D8B030D-6E8A-4147-A177-3AD203B41FA5}">
                      <a16:colId xmlns:a16="http://schemas.microsoft.com/office/drawing/2014/main" val="727868118"/>
                    </a:ext>
                  </a:extLst>
                </a:gridCol>
              </a:tblGrid>
              <a:tr h="434193">
                <a:tc>
                  <a:txBody>
                    <a:bodyPr/>
                    <a:lstStyle/>
                    <a:p>
                      <a:pPr algn="ctr"/>
                      <a:r>
                        <a:rPr lang="en-US" sz="2000" dirty="0"/>
                        <a:t>Intersectional Groups</a:t>
                      </a:r>
                    </a:p>
                  </a:txBody>
                  <a:tcPr/>
                </a:tc>
                <a:tc>
                  <a:txBody>
                    <a:bodyPr/>
                    <a:lstStyle/>
                    <a:p>
                      <a:pPr algn="ctr"/>
                      <a:r>
                        <a:rPr lang="en-US" sz="2000" dirty="0"/>
                        <a:t>Associated Words</a:t>
                      </a:r>
                    </a:p>
                  </a:txBody>
                  <a:tcPr/>
                </a:tc>
                <a:extLst>
                  <a:ext uri="{0D108BD9-81ED-4DB2-BD59-A6C34878D82A}">
                    <a16:rowId xmlns:a16="http://schemas.microsoft.com/office/drawing/2014/main" val="948121329"/>
                  </a:ext>
                </a:extLst>
              </a:tr>
              <a:tr h="696192">
                <a:tc>
                  <a:txBody>
                    <a:bodyPr/>
                    <a:lstStyle/>
                    <a:p>
                      <a:pPr algn="ctr"/>
                      <a:r>
                        <a:rPr lang="en-US" sz="1800" dirty="0"/>
                        <a:t>Poor - Young - Black</a:t>
                      </a:r>
                    </a:p>
                  </a:txBody>
                  <a:tcPr anchor="ctr"/>
                </a:tc>
                <a:tc>
                  <a:txBody>
                    <a:bodyPr/>
                    <a:lstStyle/>
                    <a:p>
                      <a:r>
                        <a:rPr lang="en-US" sz="1800" dirty="0"/>
                        <a:t>disaster, struggle, tackle, chaos, woes, hunger, uprising, desperation, insecurity, rampage, roadblocks</a:t>
                      </a:r>
                    </a:p>
                  </a:txBody>
                  <a:tcPr/>
                </a:tc>
                <a:extLst>
                  <a:ext uri="{0D108BD9-81ED-4DB2-BD59-A6C34878D82A}">
                    <a16:rowId xmlns:a16="http://schemas.microsoft.com/office/drawing/2014/main" val="1387190056"/>
                  </a:ext>
                </a:extLst>
              </a:tr>
              <a:tr h="696192">
                <a:tc>
                  <a:txBody>
                    <a:bodyPr/>
                    <a:lstStyle/>
                    <a:p>
                      <a:pPr algn="ctr"/>
                      <a:r>
                        <a:rPr lang="en-US" sz="1800" dirty="0"/>
                        <a:t>Rich - Old - White</a:t>
                      </a:r>
                    </a:p>
                  </a:txBody>
                  <a:tcPr anchor="ctr"/>
                </a:tc>
                <a:tc>
                  <a:txBody>
                    <a:bodyPr/>
                    <a:lstStyle/>
                    <a:p>
                      <a:r>
                        <a:rPr lang="en-US" sz="1800" dirty="0"/>
                        <a:t>formal, attractive, appealing, desirable, castle, desserts, seaside, golfing, cordial, bungalow, fanciful, warmly, salty</a:t>
                      </a:r>
                    </a:p>
                  </a:txBody>
                  <a:tcPr/>
                </a:tc>
                <a:extLst>
                  <a:ext uri="{0D108BD9-81ED-4DB2-BD59-A6C34878D82A}">
                    <a16:rowId xmlns:a16="http://schemas.microsoft.com/office/drawing/2014/main" val="239501163"/>
                  </a:ext>
                </a:extLst>
              </a:tr>
              <a:tr h="696192">
                <a:tc>
                  <a:txBody>
                    <a:bodyPr/>
                    <a:lstStyle/>
                    <a:p>
                      <a:pPr algn="ctr"/>
                      <a:r>
                        <a:rPr lang="en-US" sz="1800" dirty="0"/>
                        <a:t>Black - Muslim - Male</a:t>
                      </a:r>
                    </a:p>
                  </a:txBody>
                  <a:tcPr anchor="ctr"/>
                </a:tc>
                <a:tc>
                  <a:txBody>
                    <a:bodyPr/>
                    <a:lstStyle/>
                    <a:p>
                      <a:r>
                        <a:rPr lang="en-US" sz="1800" dirty="0"/>
                        <a:t>gun, assassination, bullets, bribes, thugs, looted, dictators, electrocuted, cowards, agitating, storekeeper, looter, bleeping</a:t>
                      </a:r>
                    </a:p>
                  </a:txBody>
                  <a:tcPr/>
                </a:tc>
                <a:extLst>
                  <a:ext uri="{0D108BD9-81ED-4DB2-BD59-A6C34878D82A}">
                    <a16:rowId xmlns:a16="http://schemas.microsoft.com/office/drawing/2014/main" val="2882752080"/>
                  </a:ext>
                </a:extLst>
              </a:tr>
              <a:tr h="728102">
                <a:tc>
                  <a:txBody>
                    <a:bodyPr/>
                    <a:lstStyle/>
                    <a:p>
                      <a:pPr algn="ctr"/>
                      <a:r>
                        <a:rPr lang="en-US" sz="1800" dirty="0"/>
                        <a:t>Young - Christian - Male</a:t>
                      </a:r>
                    </a:p>
                  </a:txBody>
                  <a:tcPr anchor="ctr"/>
                </a:tc>
                <a:tc>
                  <a:txBody>
                    <a:bodyPr/>
                    <a:lstStyle/>
                    <a:p>
                      <a:r>
                        <a:rPr lang="en-US" sz="1800" dirty="0"/>
                        <a:t>career, dominant, brilliant, lone, terrific, heroes, superb, epic, monster, prowess, heavyweights, excelled, superstars</a:t>
                      </a:r>
                    </a:p>
                  </a:txBody>
                  <a:tcPr/>
                </a:tc>
                <a:extLst>
                  <a:ext uri="{0D108BD9-81ED-4DB2-BD59-A6C34878D82A}">
                    <a16:rowId xmlns:a16="http://schemas.microsoft.com/office/drawing/2014/main" val="1469521057"/>
                  </a:ext>
                </a:extLst>
              </a:tr>
              <a:tr h="555525">
                <a:tc>
                  <a:txBody>
                    <a:bodyPr/>
                    <a:lstStyle/>
                    <a:p>
                      <a:pPr algn="ctr"/>
                      <a:r>
                        <a:rPr lang="en-US" sz="1800" dirty="0"/>
                        <a:t>Poor - Female</a:t>
                      </a:r>
                    </a:p>
                  </a:txBody>
                  <a:tcPr anchor="ctr"/>
                </a:tc>
                <a:tc>
                  <a:txBody>
                    <a:bodyPr/>
                    <a:lstStyle/>
                    <a:p>
                      <a:r>
                        <a:rPr lang="en-US" sz="1800" dirty="0"/>
                        <a:t>ostracism, brokenness, mortgages, eviction, brothels, witchcraft, traumatized, discrimination, sterilizations</a:t>
                      </a:r>
                    </a:p>
                  </a:txBody>
                  <a:tcPr/>
                </a:tc>
                <a:extLst>
                  <a:ext uri="{0D108BD9-81ED-4DB2-BD59-A6C34878D82A}">
                    <a16:rowId xmlns:a16="http://schemas.microsoft.com/office/drawing/2014/main" val="1322419432"/>
                  </a:ext>
                </a:extLst>
              </a:tr>
              <a:tr h="570361">
                <a:tc>
                  <a:txBody>
                    <a:bodyPr/>
                    <a:lstStyle/>
                    <a:p>
                      <a:pPr algn="ctr"/>
                      <a:r>
                        <a:rPr lang="en-US" sz="1800" dirty="0"/>
                        <a:t>White - Christian - Female</a:t>
                      </a:r>
                    </a:p>
                  </a:txBody>
                  <a:tcPr anchor="ctr"/>
                </a:tc>
                <a:tc>
                  <a:txBody>
                    <a:bodyPr/>
                    <a:lstStyle/>
                    <a:p>
                      <a:r>
                        <a:rPr lang="en-US" sz="1800" dirty="0"/>
                        <a:t>romantic, nuns, virgin, republicans, peachy, platonic, convent, radiant, unspoiled, unpersuasive, soppy, drippy, soapy</a:t>
                      </a:r>
                    </a:p>
                  </a:txBody>
                  <a:tcPr/>
                </a:tc>
                <a:extLst>
                  <a:ext uri="{0D108BD9-81ED-4DB2-BD59-A6C34878D82A}">
                    <a16:rowId xmlns:a16="http://schemas.microsoft.com/office/drawing/2014/main" val="1848198935"/>
                  </a:ext>
                </a:extLst>
              </a:tr>
            </a:tbl>
          </a:graphicData>
        </a:graphic>
      </p:graphicFrame>
      <p:pic>
        <p:nvPicPr>
          <p:cNvPr id="7" name="Picture 6" descr="A picture containing object&#10;&#10;Description generated with very high confidence">
            <a:extLst>
              <a:ext uri="{FF2B5EF4-FFF2-40B4-BE49-F238E27FC236}">
                <a16:creationId xmlns:a16="http://schemas.microsoft.com/office/drawing/2014/main" id="{C1C0C189-2B56-4BDB-BED5-D2B89B3E76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Rectangle 8">
            <a:extLst>
              <a:ext uri="{FF2B5EF4-FFF2-40B4-BE49-F238E27FC236}">
                <a16:creationId xmlns:a16="http://schemas.microsoft.com/office/drawing/2014/main" id="{5C17BD83-9AD7-496A-9D65-909E52603698}"/>
              </a:ext>
            </a:extLst>
          </p:cNvPr>
          <p:cNvSpPr/>
          <p:nvPr/>
        </p:nvSpPr>
        <p:spPr>
          <a:xfrm>
            <a:off x="0" y="5384399"/>
            <a:ext cx="12192000" cy="8644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paper, code &amp; Live Demo can be accessed publicly at  https://github.com/bhavyaghai/WordBias</a:t>
            </a:r>
          </a:p>
        </p:txBody>
      </p:sp>
    </p:spTree>
    <p:extLst>
      <p:ext uri="{BB962C8B-B14F-4D97-AF65-F5344CB8AC3E}">
        <p14:creationId xmlns:p14="http://schemas.microsoft.com/office/powerpoint/2010/main" val="8468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Use case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636829D4-27F9-4163-8DE1-0FED20DC7997}"/>
              </a:ext>
            </a:extLst>
          </p:cNvPr>
          <p:cNvSpPr txBox="1"/>
          <p:nvPr/>
        </p:nvSpPr>
        <p:spPr>
          <a:xfrm>
            <a:off x="2509316" y="1045647"/>
            <a:ext cx="8646364" cy="1754326"/>
          </a:xfrm>
          <a:prstGeom prst="rect">
            <a:avLst/>
          </a:prstGeom>
          <a:noFill/>
        </p:spPr>
        <p:txBody>
          <a:bodyPr wrap="square" rtlCol="0">
            <a:spAutoFit/>
          </a:bodyPr>
          <a:lstStyle/>
          <a:p>
            <a:pPr marL="285750" indent="-285750">
              <a:buFont typeface="Wingdings" panose="05000000000000000000" pitchFamily="2" charset="2"/>
              <a:buChar char="§"/>
            </a:pPr>
            <a:r>
              <a:rPr lang="en-US" b="1" dirty="0"/>
              <a:t>Auditing Tool</a:t>
            </a:r>
          </a:p>
          <a:p>
            <a:pPr marL="742950" lvl="1" indent="-285750">
              <a:buFont typeface="Wingdings" panose="05000000000000000000" pitchFamily="2" charset="2"/>
              <a:buChar char="§"/>
            </a:pPr>
            <a:r>
              <a:rPr lang="en-US" dirty="0"/>
              <a:t>Our tool can be used by researchers and data scientists to audit a word embedding model for different kinds of biases before deploying it for any downstream application. </a:t>
            </a:r>
          </a:p>
          <a:p>
            <a:pPr marL="742950" lvl="1" indent="-285750">
              <a:buFont typeface="Wingdings" panose="05000000000000000000" pitchFamily="2" charset="2"/>
              <a:buChar char="§"/>
            </a:pPr>
            <a:r>
              <a:rPr lang="en-US" dirty="0"/>
              <a:t>Compared to purely algorithmic means, our tool can provide a quick fix to check different biases.</a:t>
            </a:r>
            <a:endParaRPr lang="en-US" b="1" dirty="0"/>
          </a:p>
        </p:txBody>
      </p:sp>
      <p:pic>
        <p:nvPicPr>
          <p:cNvPr id="8" name="Picture 7">
            <a:extLst>
              <a:ext uri="{FF2B5EF4-FFF2-40B4-BE49-F238E27FC236}">
                <a16:creationId xmlns:a16="http://schemas.microsoft.com/office/drawing/2014/main" id="{A744C2FE-EA89-4BE7-ACCE-484D0D39D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076" y="1182348"/>
            <a:ext cx="1497424" cy="1203926"/>
          </a:xfrm>
          <a:prstGeom prst="rect">
            <a:avLst/>
          </a:prstGeom>
        </p:spPr>
      </p:pic>
      <p:pic>
        <p:nvPicPr>
          <p:cNvPr id="5" name="Picture 4">
            <a:extLst>
              <a:ext uri="{FF2B5EF4-FFF2-40B4-BE49-F238E27FC236}">
                <a16:creationId xmlns:a16="http://schemas.microsoft.com/office/drawing/2014/main" id="{56585E7B-2D08-4201-AF8E-168619189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161" y="3038962"/>
            <a:ext cx="1675254" cy="1110904"/>
          </a:xfrm>
          <a:prstGeom prst="rect">
            <a:avLst/>
          </a:prstGeom>
        </p:spPr>
      </p:pic>
      <p:pic>
        <p:nvPicPr>
          <p:cNvPr id="12" name="Picture 11" descr="A picture containing text, computer, electronics&#10;&#10;Description automatically generated">
            <a:extLst>
              <a:ext uri="{FF2B5EF4-FFF2-40B4-BE49-F238E27FC236}">
                <a16:creationId xmlns:a16="http://schemas.microsoft.com/office/drawing/2014/main" id="{C5351D5A-C874-4ADF-9799-503F22CBB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86" y="4802554"/>
            <a:ext cx="1593774" cy="1074192"/>
          </a:xfrm>
          <a:prstGeom prst="rect">
            <a:avLst/>
          </a:prstGeom>
        </p:spPr>
      </p:pic>
      <p:sp>
        <p:nvSpPr>
          <p:cNvPr id="13" name="TextBox 12">
            <a:extLst>
              <a:ext uri="{FF2B5EF4-FFF2-40B4-BE49-F238E27FC236}">
                <a16:creationId xmlns:a16="http://schemas.microsoft.com/office/drawing/2014/main" id="{1C2C133C-6359-40CF-A1E4-EFF805A44140}"/>
              </a:ext>
            </a:extLst>
          </p:cNvPr>
          <p:cNvSpPr txBox="1"/>
          <p:nvPr/>
        </p:nvSpPr>
        <p:spPr>
          <a:xfrm>
            <a:off x="2509316" y="3038962"/>
            <a:ext cx="8646364" cy="1477328"/>
          </a:xfrm>
          <a:prstGeom prst="rect">
            <a:avLst/>
          </a:prstGeom>
          <a:noFill/>
        </p:spPr>
        <p:txBody>
          <a:bodyPr wrap="square" rtlCol="0">
            <a:spAutoFit/>
          </a:bodyPr>
          <a:lstStyle/>
          <a:p>
            <a:pPr marL="285750" indent="-285750">
              <a:buFont typeface="Wingdings" panose="05000000000000000000" pitchFamily="2" charset="2"/>
              <a:buChar char="§"/>
            </a:pPr>
            <a:r>
              <a:rPr lang="en-US" b="1" dirty="0"/>
              <a:t>Educational Tool</a:t>
            </a:r>
          </a:p>
          <a:p>
            <a:pPr marL="742950" lvl="1" indent="-285750">
              <a:buFont typeface="Wingdings" panose="05000000000000000000" pitchFamily="2" charset="2"/>
              <a:buChar char="§"/>
            </a:pPr>
            <a:r>
              <a:rPr lang="en-US" dirty="0"/>
              <a:t>Our tool can be used in classrooms to teach about bias in AI. </a:t>
            </a:r>
          </a:p>
          <a:p>
            <a:pPr marL="742950" lvl="1" indent="-285750">
              <a:buFont typeface="Wingdings" panose="05000000000000000000" pitchFamily="2" charset="2"/>
              <a:buChar char="§"/>
            </a:pPr>
            <a:r>
              <a:rPr lang="en-US" dirty="0"/>
              <a:t>The tool is designed to be intuitive, interactive and user friendly. So, it can be used by non-experts as well  </a:t>
            </a:r>
          </a:p>
          <a:p>
            <a:endParaRPr lang="en-US" dirty="0"/>
          </a:p>
        </p:txBody>
      </p:sp>
      <p:sp>
        <p:nvSpPr>
          <p:cNvPr id="14" name="TextBox 13">
            <a:extLst>
              <a:ext uri="{FF2B5EF4-FFF2-40B4-BE49-F238E27FC236}">
                <a16:creationId xmlns:a16="http://schemas.microsoft.com/office/drawing/2014/main" id="{C5E3752B-F9B8-4374-AB26-6498C563BD73}"/>
              </a:ext>
            </a:extLst>
          </p:cNvPr>
          <p:cNvSpPr txBox="1"/>
          <p:nvPr/>
        </p:nvSpPr>
        <p:spPr>
          <a:xfrm>
            <a:off x="2509316" y="4683981"/>
            <a:ext cx="8646364" cy="1754326"/>
          </a:xfrm>
          <a:prstGeom prst="rect">
            <a:avLst/>
          </a:prstGeom>
          <a:noFill/>
        </p:spPr>
        <p:txBody>
          <a:bodyPr wrap="square" rtlCol="0">
            <a:spAutoFit/>
          </a:bodyPr>
          <a:lstStyle/>
          <a:p>
            <a:pPr marL="285750" indent="-285750">
              <a:buFont typeface="Wingdings" panose="05000000000000000000" pitchFamily="2" charset="2"/>
              <a:buChar char="§"/>
            </a:pPr>
            <a:r>
              <a:rPr lang="en-US" b="1" dirty="0"/>
              <a:t>Accessibility</a:t>
            </a:r>
          </a:p>
          <a:p>
            <a:pPr marL="742950" lvl="1" indent="-285750">
              <a:buFont typeface="Wingdings" panose="05000000000000000000" pitchFamily="2" charset="2"/>
              <a:buChar char="§"/>
            </a:pPr>
            <a:r>
              <a:rPr lang="en-US" dirty="0"/>
              <a:t>Algorithmic bias is an interdisciplinary problem with relevance to domains like law, linguists, sociology, digital humanities, etc. </a:t>
            </a:r>
          </a:p>
          <a:p>
            <a:pPr marL="742950" lvl="1" indent="-285750">
              <a:buFont typeface="Wingdings" panose="05000000000000000000" pitchFamily="2" charset="2"/>
              <a:buChar char="§"/>
            </a:pPr>
            <a:r>
              <a:rPr lang="en-US" dirty="0"/>
              <a:t>Our tool will enhance accessibility for such domain experts who mightn't be all programmers.</a:t>
            </a:r>
            <a:endParaRPr lang="en-US" b="1" dirty="0"/>
          </a:p>
          <a:p>
            <a:endParaRPr lang="en-US" dirty="0"/>
          </a:p>
        </p:txBody>
      </p:sp>
    </p:spTree>
    <p:extLst>
      <p:ext uri="{BB962C8B-B14F-4D97-AF65-F5344CB8AC3E}">
        <p14:creationId xmlns:p14="http://schemas.microsoft.com/office/powerpoint/2010/main" val="22122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9E9EBF-C6E1-4D7D-B7A9-F4AEA9AADAC7}"/>
              </a:ext>
            </a:extLst>
          </p:cNvPr>
          <p:cNvSpPr txBox="1">
            <a:spLocks/>
          </p:cNvSpPr>
          <p:nvPr/>
        </p:nvSpPr>
        <p:spPr>
          <a:xfrm>
            <a:off x="647698" y="8935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Conclusion</a:t>
            </a:r>
          </a:p>
        </p:txBody>
      </p:sp>
      <p:sp>
        <p:nvSpPr>
          <p:cNvPr id="8" name="TextBox 7">
            <a:extLst>
              <a:ext uri="{FF2B5EF4-FFF2-40B4-BE49-F238E27FC236}">
                <a16:creationId xmlns:a16="http://schemas.microsoft.com/office/drawing/2014/main" id="{6C35C701-E804-4904-8E4E-2C380A059337}"/>
              </a:ext>
            </a:extLst>
          </p:cNvPr>
          <p:cNvSpPr txBox="1"/>
          <p:nvPr/>
        </p:nvSpPr>
        <p:spPr>
          <a:xfrm>
            <a:off x="647698" y="878413"/>
            <a:ext cx="11045656" cy="4678204"/>
          </a:xfrm>
          <a:prstGeom prst="rect">
            <a:avLst/>
          </a:prstGeom>
          <a:noFill/>
        </p:spPr>
        <p:txBody>
          <a:bodyPr wrap="square" rtlCol="0">
            <a:spAutoFit/>
          </a:bodyPr>
          <a:lstStyle/>
          <a:p>
            <a:pPr marL="285750" indent="-285750">
              <a:buClr>
                <a:srgbClr val="002060"/>
              </a:buClr>
              <a:buFont typeface="Wingdings" panose="05000000000000000000" pitchFamily="2" charset="2"/>
              <a:buChar char="§"/>
            </a:pPr>
            <a:r>
              <a:rPr lang="en-US" sz="2000" dirty="0"/>
              <a:t>Word Embeddings can be laden with different kinds of social biases.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Its important to audit a word embedding for different social biases before using it for application.</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We present, WordBias, a visual interactive tool which helps discover biases against different Intersectional groups encoded in static word embeddings. </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Using a case study on Word2Vec embedding, we demonstrate how WordBias can help discover biases against different groups like Poor Female, Black Muslim Male, etc.</a:t>
            </a:r>
          </a:p>
          <a:p>
            <a:pPr>
              <a:buClr>
                <a:srgbClr val="002060"/>
              </a:buClr>
            </a:pPr>
            <a:endParaRPr lang="en-US" sz="2000" dirty="0"/>
          </a:p>
          <a:p>
            <a:pPr marL="285750" indent="-285750">
              <a:buClr>
                <a:srgbClr val="002060"/>
              </a:buClr>
              <a:buFont typeface="Wingdings" panose="05000000000000000000" pitchFamily="2" charset="2"/>
              <a:buChar char="§"/>
            </a:pPr>
            <a:r>
              <a:rPr lang="en-US" sz="2000" dirty="0"/>
              <a:t>Future work might extend support for:</a:t>
            </a:r>
          </a:p>
          <a:p>
            <a:pPr marL="742950" lvl="1" indent="-285750">
              <a:buClr>
                <a:srgbClr val="002060"/>
              </a:buClr>
              <a:buFont typeface="Wingdings" panose="05000000000000000000" pitchFamily="2" charset="2"/>
              <a:buChar char="§"/>
            </a:pPr>
            <a:r>
              <a:rPr lang="en-US" sz="2000" dirty="0"/>
              <a:t>Contextualized word embeddings such as BERT</a:t>
            </a:r>
          </a:p>
          <a:p>
            <a:pPr marL="742950" lvl="1" indent="-285750">
              <a:buClr>
                <a:srgbClr val="002060"/>
              </a:buClr>
              <a:buFont typeface="Wingdings" panose="05000000000000000000" pitchFamily="2" charset="2"/>
              <a:buChar char="§"/>
            </a:pPr>
            <a:r>
              <a:rPr lang="en-US" sz="2000" dirty="0"/>
              <a:t>Embeddings trained over different languages like Hindi, German, etc.</a:t>
            </a:r>
          </a:p>
          <a:p>
            <a:pPr marL="742950" lvl="1" indent="-285750">
              <a:buClr>
                <a:srgbClr val="002060"/>
              </a:buClr>
              <a:buFont typeface="Wingdings" panose="05000000000000000000" pitchFamily="2" charset="2"/>
              <a:buChar char="§"/>
            </a:pPr>
            <a:r>
              <a:rPr lang="en-US" sz="2000" dirty="0"/>
              <a:t>Fairness metrics which can better capture the multi-polar world</a:t>
            </a:r>
          </a:p>
          <a:p>
            <a:endParaRPr lang="en-US" dirty="0"/>
          </a:p>
        </p:txBody>
      </p:sp>
      <p:sp>
        <p:nvSpPr>
          <p:cNvPr id="9" name="Rectangle 8">
            <a:extLst>
              <a:ext uri="{FF2B5EF4-FFF2-40B4-BE49-F238E27FC236}">
                <a16:creationId xmlns:a16="http://schemas.microsoft.com/office/drawing/2014/main" id="{87EE3A29-374A-43FF-96A3-F9D0EE8B62EA}"/>
              </a:ext>
            </a:extLst>
          </p:cNvPr>
          <p:cNvSpPr/>
          <p:nvPr/>
        </p:nvSpPr>
        <p:spPr>
          <a:xfrm>
            <a:off x="0" y="5384399"/>
            <a:ext cx="12192000" cy="8644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paper, code &amp; Live Demo can be accessed publicly at  https://github.com/bhavyaghai/WordBias</a:t>
            </a:r>
          </a:p>
        </p:txBody>
      </p:sp>
      <p:pic>
        <p:nvPicPr>
          <p:cNvPr id="10" name="Picture 9" descr="A picture containing object&#10;&#10;Description generated with very high confidence">
            <a:extLst>
              <a:ext uri="{FF2B5EF4-FFF2-40B4-BE49-F238E27FC236}">
                <a16:creationId xmlns:a16="http://schemas.microsoft.com/office/drawing/2014/main" id="{1505694A-6300-4A0B-A9B9-67249F7D5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3236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21" y="6596390"/>
            <a:ext cx="5690982" cy="261610"/>
          </a:xfrm>
          <a:prstGeom prst="rect">
            <a:avLst/>
          </a:prstGeom>
          <a:noFill/>
        </p:spPr>
        <p:txBody>
          <a:bodyPr wrap="none" rtlCol="0">
            <a:spAutoFit/>
          </a:bodyPr>
          <a:lstStyle/>
          <a:p>
            <a:r>
              <a:rPr lang="en-US" sz="1100" dirty="0"/>
              <a:t>Image: https://depositphotos.com/99431064/stock-photo-man-hand-writing-any-questions.html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780" y="1336752"/>
            <a:ext cx="6231845" cy="4672361"/>
          </a:xfrm>
          <a:prstGeom prst="rect">
            <a:avLst/>
          </a:prstGeom>
        </p:spPr>
      </p:pic>
      <p:sp>
        <p:nvSpPr>
          <p:cNvPr id="7" name="Title 1">
            <a:extLst>
              <a:ext uri="{FF2B5EF4-FFF2-40B4-BE49-F238E27FC236}">
                <a16:creationId xmlns:a16="http://schemas.microsoft.com/office/drawing/2014/main" id="{3EA575E6-1516-4B4D-B299-39E64E48D8CA}"/>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Thank You …</a:t>
            </a:r>
          </a:p>
        </p:txBody>
      </p:sp>
      <p:pic>
        <p:nvPicPr>
          <p:cNvPr id="9" name="Picture 8" descr="A picture containing object&#10;&#10;Description generated with very high confidence">
            <a:extLst>
              <a:ext uri="{FF2B5EF4-FFF2-40B4-BE49-F238E27FC236}">
                <a16:creationId xmlns:a16="http://schemas.microsoft.com/office/drawing/2014/main" id="{37516DEA-6FAC-4103-9977-18833CA9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143571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6" y="176640"/>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Quantification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Ideally, neutral words should be equidistant from either cluster</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0" name="TextBox 19">
            <a:extLst>
              <a:ext uri="{FF2B5EF4-FFF2-40B4-BE49-F238E27FC236}">
                <a16:creationId xmlns:a16="http://schemas.microsoft.com/office/drawing/2014/main" id="{43DB5000-838D-4ED3-93CB-12C7D8E73240}"/>
              </a:ext>
            </a:extLst>
          </p:cNvPr>
          <p:cNvSpPr txBox="1"/>
          <p:nvPr/>
        </p:nvSpPr>
        <p:spPr>
          <a:xfrm>
            <a:off x="3270990" y="5234674"/>
            <a:ext cx="5910332" cy="369332"/>
          </a:xfrm>
          <a:prstGeom prst="rect">
            <a:avLst/>
          </a:prstGeom>
          <a:noFill/>
        </p:spPr>
        <p:txBody>
          <a:bodyPr wrap="square" rtlCol="0">
            <a:spAutoFit/>
          </a:bodyPr>
          <a:lstStyle/>
          <a:p>
            <a:r>
              <a:rPr lang="en-US" b="1" dirty="0" err="1"/>
              <a:t>Bias_score</a:t>
            </a:r>
            <a:r>
              <a:rPr lang="en-US" b="1" dirty="0"/>
              <a:t>(word) = distance(word, g1) - distance(word, g2)</a:t>
            </a:r>
            <a:r>
              <a:rPr lang="en-US" dirty="0"/>
              <a:t> </a:t>
            </a:r>
          </a:p>
        </p:txBody>
      </p:sp>
      <p:sp>
        <p:nvSpPr>
          <p:cNvPr id="2" name="TextBox 1">
            <a:extLst>
              <a:ext uri="{FF2B5EF4-FFF2-40B4-BE49-F238E27FC236}">
                <a16:creationId xmlns:a16="http://schemas.microsoft.com/office/drawing/2014/main" id="{6A6EC4DF-B457-468A-8012-B25446F048BD}"/>
              </a:ext>
            </a:extLst>
          </p:cNvPr>
          <p:cNvSpPr txBox="1"/>
          <p:nvPr/>
        </p:nvSpPr>
        <p:spPr>
          <a:xfrm flipH="1">
            <a:off x="647697" y="6419429"/>
            <a:ext cx="7614559" cy="261610"/>
          </a:xfrm>
          <a:prstGeom prst="rect">
            <a:avLst/>
          </a:prstGeom>
          <a:noFill/>
        </p:spPr>
        <p:txBody>
          <a:bodyPr wrap="square" rtlCol="0">
            <a:spAutoFit/>
          </a:bodyPr>
          <a:lstStyle/>
          <a:p>
            <a:r>
              <a:rPr lang="en-US" sz="1100" dirty="0"/>
              <a:t>"Word embeddings quantify 100 years of gender and ethnic stereotypes." </a:t>
            </a:r>
            <a:r>
              <a:rPr lang="en-US" sz="1100" i="1" dirty="0"/>
              <a:t>Proceedings of the National Academy of Sciences</a:t>
            </a:r>
            <a:r>
              <a:rPr lang="en-US" sz="1100" dirty="0"/>
              <a:t>  (2018)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EE2BFA-0A90-48B1-8E39-D0EE399F2F3A}"/>
                  </a:ext>
                </a:extLst>
              </p14:cNvPr>
              <p14:cNvContentPartPr/>
              <p14:nvPr/>
            </p14:nvContentPartPr>
            <p14:xfrm>
              <a:off x="-479109" y="1218737"/>
              <a:ext cx="360" cy="360"/>
            </p14:xfrm>
          </p:contentPart>
        </mc:Choice>
        <mc:Fallback xmlns="">
          <p:pic>
            <p:nvPicPr>
              <p:cNvPr id="4" name="Ink 3">
                <a:extLst>
                  <a:ext uri="{FF2B5EF4-FFF2-40B4-BE49-F238E27FC236}">
                    <a16:creationId xmlns:a16="http://schemas.microsoft.com/office/drawing/2014/main" id="{66EE2BFA-0A90-48B1-8E39-D0EE399F2F3A}"/>
                  </a:ext>
                </a:extLst>
              </p:cNvPr>
              <p:cNvPicPr/>
              <p:nvPr/>
            </p:nvPicPr>
            <p:blipFill>
              <a:blip r:embed="rId5"/>
              <a:stretch>
                <a:fillRect/>
              </a:stretch>
            </p:blipFill>
            <p:spPr>
              <a:xfrm>
                <a:off x="-488109" y="1209737"/>
                <a:ext cx="18000" cy="18000"/>
              </a:xfrm>
              <a:prstGeom prst="rect">
                <a:avLst/>
              </a:prstGeom>
            </p:spPr>
          </p:pic>
        </mc:Fallback>
      </mc:AlternateContent>
      <p:grpSp>
        <p:nvGrpSpPr>
          <p:cNvPr id="100" name="Group 99">
            <a:extLst>
              <a:ext uri="{FF2B5EF4-FFF2-40B4-BE49-F238E27FC236}">
                <a16:creationId xmlns:a16="http://schemas.microsoft.com/office/drawing/2014/main" id="{90CFA239-7FD3-42D0-84E4-6539D626FEBB}"/>
              </a:ext>
            </a:extLst>
          </p:cNvPr>
          <p:cNvGrpSpPr/>
          <p:nvPr/>
        </p:nvGrpSpPr>
        <p:grpSpPr>
          <a:xfrm>
            <a:off x="1088570" y="977742"/>
            <a:ext cx="3037116" cy="3954303"/>
            <a:chOff x="1088570" y="977742"/>
            <a:chExt cx="3037116" cy="3954303"/>
          </a:xfrm>
        </p:grpSpPr>
        <p:cxnSp>
          <p:nvCxnSpPr>
            <p:cNvPr id="27" name="Straight Connector 26">
              <a:extLst>
                <a:ext uri="{FF2B5EF4-FFF2-40B4-BE49-F238E27FC236}">
                  <a16:creationId xmlns:a16="http://schemas.microsoft.com/office/drawing/2014/main" id="{04A82D50-6447-442A-B3D4-4B6EAE627D3E}"/>
                </a:ext>
              </a:extLst>
            </p:cNvPr>
            <p:cNvCxnSpPr>
              <a:cxnSpLocks/>
            </p:cNvCxnSpPr>
            <p:nvPr/>
          </p:nvCxnSpPr>
          <p:spPr>
            <a:xfrm>
              <a:off x="1088570" y="977742"/>
              <a:ext cx="489861" cy="10905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D2DD56A4-4664-44DB-825A-0A263EECBAFC}"/>
                </a:ext>
              </a:extLst>
            </p:cNvPr>
            <p:cNvCxnSpPr>
              <a:cxnSpLocks/>
            </p:cNvCxnSpPr>
            <p:nvPr/>
          </p:nvCxnSpPr>
          <p:spPr>
            <a:xfrm flipH="1">
              <a:off x="1088571" y="2066199"/>
              <a:ext cx="489859" cy="105231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B1C86B6C-AB6A-4146-B76E-E21F68336D16}"/>
                </a:ext>
              </a:extLst>
            </p:cNvPr>
            <p:cNvCxnSpPr>
              <a:cxnSpLocks/>
            </p:cNvCxnSpPr>
            <p:nvPr/>
          </p:nvCxnSpPr>
          <p:spPr>
            <a:xfrm flipH="1" flipV="1">
              <a:off x="1088572" y="3118645"/>
              <a:ext cx="244928" cy="150802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BBEF92D-0947-4E5E-9618-36881F985EFE}"/>
                </a:ext>
              </a:extLst>
            </p:cNvPr>
            <p:cNvCxnSpPr>
              <a:cxnSpLocks/>
            </p:cNvCxnSpPr>
            <p:nvPr/>
          </p:nvCxnSpPr>
          <p:spPr>
            <a:xfrm flipH="1" flipV="1">
              <a:off x="1333501" y="4626674"/>
              <a:ext cx="1562099" cy="305371"/>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4F027EB-8053-40B0-9463-103FFEB93D82}"/>
                </a:ext>
              </a:extLst>
            </p:cNvPr>
            <p:cNvCxnSpPr/>
            <p:nvPr/>
          </p:nvCxnSpPr>
          <p:spPr>
            <a:xfrm flipH="1">
              <a:off x="2808515" y="1800022"/>
              <a:ext cx="1317171" cy="5007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163AED4-6969-412B-A189-C2FD2DE62D12}"/>
                </a:ext>
              </a:extLst>
            </p:cNvPr>
            <p:cNvCxnSpPr>
              <a:cxnSpLocks/>
            </p:cNvCxnSpPr>
            <p:nvPr/>
          </p:nvCxnSpPr>
          <p:spPr>
            <a:xfrm flipH="1">
              <a:off x="2895600" y="1798716"/>
              <a:ext cx="1230086" cy="31027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BB7FE09-24F6-4ACB-AC08-F88B766D9370}"/>
                </a:ext>
              </a:extLst>
            </p:cNvPr>
            <p:cNvCxnSpPr>
              <a:cxnSpLocks/>
            </p:cNvCxnSpPr>
            <p:nvPr/>
          </p:nvCxnSpPr>
          <p:spPr>
            <a:xfrm flipH="1" flipV="1">
              <a:off x="1088570" y="1006285"/>
              <a:ext cx="1719945" cy="129448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1" name="Group 100">
            <a:extLst>
              <a:ext uri="{FF2B5EF4-FFF2-40B4-BE49-F238E27FC236}">
                <a16:creationId xmlns:a16="http://schemas.microsoft.com/office/drawing/2014/main" id="{D8C67EE8-4EDA-4FBE-9B6F-646CF19FBE47}"/>
              </a:ext>
            </a:extLst>
          </p:cNvPr>
          <p:cNvGrpSpPr/>
          <p:nvPr/>
        </p:nvGrpSpPr>
        <p:grpSpPr>
          <a:xfrm>
            <a:off x="7987002" y="1104831"/>
            <a:ext cx="3433469" cy="3762657"/>
            <a:chOff x="8042308" y="997584"/>
            <a:chExt cx="3433469" cy="3762657"/>
          </a:xfrm>
        </p:grpSpPr>
        <p:cxnSp>
          <p:nvCxnSpPr>
            <p:cNvPr id="15" name="Straight Connector 14">
              <a:extLst>
                <a:ext uri="{FF2B5EF4-FFF2-40B4-BE49-F238E27FC236}">
                  <a16:creationId xmlns:a16="http://schemas.microsoft.com/office/drawing/2014/main" id="{A3E6E6BE-42F1-416B-9F3A-DC2109B09709}"/>
                </a:ext>
              </a:extLst>
            </p:cNvPr>
            <p:cNvCxnSpPr>
              <a:cxnSpLocks/>
            </p:cNvCxnSpPr>
            <p:nvPr/>
          </p:nvCxnSpPr>
          <p:spPr>
            <a:xfrm flipH="1">
              <a:off x="8482204" y="997584"/>
              <a:ext cx="2387280" cy="37469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A95968C7-F105-4CD5-A819-CB2BCD117F5C}"/>
                </a:ext>
              </a:extLst>
            </p:cNvPr>
            <p:cNvCxnSpPr>
              <a:cxnSpLocks/>
            </p:cNvCxnSpPr>
            <p:nvPr/>
          </p:nvCxnSpPr>
          <p:spPr>
            <a:xfrm flipH="1">
              <a:off x="8042308" y="1372274"/>
              <a:ext cx="439896" cy="109378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58A45BA6-9BEA-4F33-B7F5-442BC1FC780B}"/>
                </a:ext>
              </a:extLst>
            </p:cNvPr>
            <p:cNvCxnSpPr>
              <a:cxnSpLocks/>
            </p:cNvCxnSpPr>
            <p:nvPr/>
          </p:nvCxnSpPr>
          <p:spPr>
            <a:xfrm flipH="1" flipV="1">
              <a:off x="8042308" y="2391418"/>
              <a:ext cx="439896" cy="206345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8846483-484E-40C0-8780-C5C5D9330145}"/>
                </a:ext>
              </a:extLst>
            </p:cNvPr>
            <p:cNvCxnSpPr>
              <a:cxnSpLocks/>
            </p:cNvCxnSpPr>
            <p:nvPr/>
          </p:nvCxnSpPr>
          <p:spPr>
            <a:xfrm flipH="1" flipV="1">
              <a:off x="8482206" y="4454871"/>
              <a:ext cx="1562098" cy="30537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0D617D9-220E-4839-8BB1-0D0A5FD10176}"/>
                </a:ext>
              </a:extLst>
            </p:cNvPr>
            <p:cNvCxnSpPr>
              <a:cxnSpLocks/>
            </p:cNvCxnSpPr>
            <p:nvPr/>
          </p:nvCxnSpPr>
          <p:spPr>
            <a:xfrm flipH="1" flipV="1">
              <a:off x="10486928" y="2764643"/>
              <a:ext cx="988849" cy="105435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7876369-A54F-421B-9B03-A01EBF0B77CB}"/>
                </a:ext>
              </a:extLst>
            </p:cNvPr>
            <p:cNvCxnSpPr>
              <a:cxnSpLocks/>
            </p:cNvCxnSpPr>
            <p:nvPr/>
          </p:nvCxnSpPr>
          <p:spPr>
            <a:xfrm flipH="1">
              <a:off x="10044304" y="3819002"/>
              <a:ext cx="1431473" cy="9106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166AD50-B484-4F58-8904-7996AD27FE92}"/>
                </a:ext>
              </a:extLst>
            </p:cNvPr>
            <p:cNvCxnSpPr>
              <a:cxnSpLocks/>
            </p:cNvCxnSpPr>
            <p:nvPr/>
          </p:nvCxnSpPr>
          <p:spPr>
            <a:xfrm flipV="1">
              <a:off x="10486929" y="997584"/>
              <a:ext cx="382555" cy="17670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2" name="Group 101">
            <a:extLst>
              <a:ext uri="{FF2B5EF4-FFF2-40B4-BE49-F238E27FC236}">
                <a16:creationId xmlns:a16="http://schemas.microsoft.com/office/drawing/2014/main" id="{9A251100-C161-4739-8D91-4441FDB525FC}"/>
              </a:ext>
            </a:extLst>
          </p:cNvPr>
          <p:cNvGrpSpPr/>
          <p:nvPr/>
        </p:nvGrpSpPr>
        <p:grpSpPr>
          <a:xfrm>
            <a:off x="1666939" y="1882773"/>
            <a:ext cx="843430" cy="369332"/>
            <a:chOff x="2884932" y="3705765"/>
            <a:chExt cx="843430" cy="369332"/>
          </a:xfrm>
        </p:grpSpPr>
        <p:sp>
          <p:nvSpPr>
            <p:cNvPr id="103" name="Oval 102">
              <a:extLst>
                <a:ext uri="{FF2B5EF4-FFF2-40B4-BE49-F238E27FC236}">
                  <a16:creationId xmlns:a16="http://schemas.microsoft.com/office/drawing/2014/main" id="{8FB86C60-7235-4267-8090-D20023976CBC}"/>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605FDF6E-0367-48D8-B5D9-AF4C65DD01CB}"/>
                </a:ext>
              </a:extLst>
            </p:cNvPr>
            <p:cNvSpPr txBox="1"/>
            <p:nvPr/>
          </p:nvSpPr>
          <p:spPr>
            <a:xfrm>
              <a:off x="2987698" y="3705765"/>
              <a:ext cx="740664" cy="369332"/>
            </a:xfrm>
            <a:prstGeom prst="rect">
              <a:avLst/>
            </a:prstGeom>
            <a:noFill/>
          </p:spPr>
          <p:txBody>
            <a:bodyPr wrap="square" rtlCol="0">
              <a:spAutoFit/>
            </a:bodyPr>
            <a:lstStyle/>
            <a:p>
              <a:r>
                <a:rPr lang="en-US" dirty="0"/>
                <a:t>she</a:t>
              </a:r>
            </a:p>
          </p:txBody>
        </p:sp>
      </p:grpSp>
      <p:grpSp>
        <p:nvGrpSpPr>
          <p:cNvPr id="105" name="Group 104">
            <a:extLst>
              <a:ext uri="{FF2B5EF4-FFF2-40B4-BE49-F238E27FC236}">
                <a16:creationId xmlns:a16="http://schemas.microsoft.com/office/drawing/2014/main" id="{8B531317-A67D-4515-B15C-C999AFD274CE}"/>
              </a:ext>
            </a:extLst>
          </p:cNvPr>
          <p:cNvGrpSpPr/>
          <p:nvPr/>
        </p:nvGrpSpPr>
        <p:grpSpPr>
          <a:xfrm>
            <a:off x="1429924" y="2749180"/>
            <a:ext cx="843430" cy="369332"/>
            <a:chOff x="2884932" y="3705765"/>
            <a:chExt cx="843430" cy="369332"/>
          </a:xfrm>
        </p:grpSpPr>
        <p:sp>
          <p:nvSpPr>
            <p:cNvPr id="106" name="Oval 105">
              <a:extLst>
                <a:ext uri="{FF2B5EF4-FFF2-40B4-BE49-F238E27FC236}">
                  <a16:creationId xmlns:a16="http://schemas.microsoft.com/office/drawing/2014/main" id="{4AF2D188-1FA6-4F0F-A6D9-D6F994824D4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9BA5F10-A686-42AF-8030-33E2E180C0C2}"/>
                </a:ext>
              </a:extLst>
            </p:cNvPr>
            <p:cNvSpPr txBox="1"/>
            <p:nvPr/>
          </p:nvSpPr>
          <p:spPr>
            <a:xfrm>
              <a:off x="2987698" y="3705765"/>
              <a:ext cx="740664" cy="369332"/>
            </a:xfrm>
            <a:prstGeom prst="rect">
              <a:avLst/>
            </a:prstGeom>
            <a:noFill/>
          </p:spPr>
          <p:txBody>
            <a:bodyPr wrap="square" rtlCol="0">
              <a:spAutoFit/>
            </a:bodyPr>
            <a:lstStyle/>
            <a:p>
              <a:r>
                <a:rPr lang="en-US" dirty="0"/>
                <a:t>her</a:t>
              </a:r>
            </a:p>
          </p:txBody>
        </p:sp>
      </p:grpSp>
      <p:grpSp>
        <p:nvGrpSpPr>
          <p:cNvPr id="108" name="Group 107">
            <a:extLst>
              <a:ext uri="{FF2B5EF4-FFF2-40B4-BE49-F238E27FC236}">
                <a16:creationId xmlns:a16="http://schemas.microsoft.com/office/drawing/2014/main" id="{3E5CA84B-D724-49C3-9365-219C3BB37ED2}"/>
              </a:ext>
            </a:extLst>
          </p:cNvPr>
          <p:cNvGrpSpPr/>
          <p:nvPr/>
        </p:nvGrpSpPr>
        <p:grpSpPr>
          <a:xfrm>
            <a:off x="2676706" y="2421485"/>
            <a:ext cx="983913" cy="646331"/>
            <a:chOff x="2884932" y="3705765"/>
            <a:chExt cx="843430" cy="646331"/>
          </a:xfrm>
        </p:grpSpPr>
        <p:sp>
          <p:nvSpPr>
            <p:cNvPr id="109" name="Oval 108">
              <a:extLst>
                <a:ext uri="{FF2B5EF4-FFF2-40B4-BE49-F238E27FC236}">
                  <a16:creationId xmlns:a16="http://schemas.microsoft.com/office/drawing/2014/main" id="{FB23EC8E-3D2C-4A69-B16D-F00A7710C0B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09D83D9-D04C-45F2-9496-AFF0CC8D86F7}"/>
                </a:ext>
              </a:extLst>
            </p:cNvPr>
            <p:cNvSpPr txBox="1"/>
            <p:nvPr/>
          </p:nvSpPr>
          <p:spPr>
            <a:xfrm>
              <a:off x="2987698" y="3705765"/>
              <a:ext cx="740664" cy="646331"/>
            </a:xfrm>
            <a:prstGeom prst="rect">
              <a:avLst/>
            </a:prstGeom>
            <a:noFill/>
          </p:spPr>
          <p:txBody>
            <a:bodyPr wrap="square" rtlCol="0">
              <a:spAutoFit/>
            </a:bodyPr>
            <a:lstStyle/>
            <a:p>
              <a:r>
                <a:rPr lang="en-US" dirty="0"/>
                <a:t>herself</a:t>
              </a:r>
            </a:p>
          </p:txBody>
        </p:sp>
      </p:grpSp>
      <p:grpSp>
        <p:nvGrpSpPr>
          <p:cNvPr id="111" name="Group 110">
            <a:extLst>
              <a:ext uri="{FF2B5EF4-FFF2-40B4-BE49-F238E27FC236}">
                <a16:creationId xmlns:a16="http://schemas.microsoft.com/office/drawing/2014/main" id="{9AC56D9E-BBFA-4797-96A1-ED89110E06A6}"/>
              </a:ext>
            </a:extLst>
          </p:cNvPr>
          <p:cNvGrpSpPr/>
          <p:nvPr/>
        </p:nvGrpSpPr>
        <p:grpSpPr>
          <a:xfrm>
            <a:off x="1881058" y="3178353"/>
            <a:ext cx="982878" cy="400110"/>
            <a:chOff x="2619531" y="3864573"/>
            <a:chExt cx="864030" cy="400110"/>
          </a:xfrm>
        </p:grpSpPr>
        <p:sp>
          <p:nvSpPr>
            <p:cNvPr id="112" name="Oval 111">
              <a:extLst>
                <a:ext uri="{FF2B5EF4-FFF2-40B4-BE49-F238E27FC236}">
                  <a16:creationId xmlns:a16="http://schemas.microsoft.com/office/drawing/2014/main" id="{E4BE4233-05DE-4A2C-BEF2-8A7D74C0A466}"/>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13" name="TextBox 112">
              <a:extLst>
                <a:ext uri="{FF2B5EF4-FFF2-40B4-BE49-F238E27FC236}">
                  <a16:creationId xmlns:a16="http://schemas.microsoft.com/office/drawing/2014/main" id="{8163E8D5-57D4-4DC3-AD41-0B98A4A4B1D2}"/>
                </a:ext>
              </a:extLst>
            </p:cNvPr>
            <p:cNvSpPr txBox="1"/>
            <p:nvPr/>
          </p:nvSpPr>
          <p:spPr>
            <a:xfrm>
              <a:off x="2619531" y="3864573"/>
              <a:ext cx="864030" cy="400110"/>
            </a:xfrm>
            <a:prstGeom prst="rect">
              <a:avLst/>
            </a:prstGeom>
            <a:noFill/>
          </p:spPr>
          <p:txBody>
            <a:bodyPr wrap="square" rtlCol="0">
              <a:spAutoFit/>
            </a:bodyPr>
            <a:lstStyle/>
            <a:p>
              <a:r>
                <a:rPr lang="en-US" sz="2000" dirty="0"/>
                <a:t>g</a:t>
              </a:r>
              <a:r>
                <a:rPr lang="en-US" sz="2000" b="1" baseline="-25000" dirty="0"/>
                <a:t>1</a:t>
              </a:r>
            </a:p>
          </p:txBody>
        </p:sp>
      </p:grpSp>
      <p:grpSp>
        <p:nvGrpSpPr>
          <p:cNvPr id="114" name="Group 113">
            <a:extLst>
              <a:ext uri="{FF2B5EF4-FFF2-40B4-BE49-F238E27FC236}">
                <a16:creationId xmlns:a16="http://schemas.microsoft.com/office/drawing/2014/main" id="{272D8653-E0F5-48FC-A435-96F55E062F2A}"/>
              </a:ext>
            </a:extLst>
          </p:cNvPr>
          <p:cNvGrpSpPr/>
          <p:nvPr/>
        </p:nvGrpSpPr>
        <p:grpSpPr>
          <a:xfrm>
            <a:off x="1725020" y="4229068"/>
            <a:ext cx="843430" cy="369332"/>
            <a:chOff x="2884932" y="3705765"/>
            <a:chExt cx="843430" cy="369332"/>
          </a:xfrm>
        </p:grpSpPr>
        <p:sp>
          <p:nvSpPr>
            <p:cNvPr id="115" name="Oval 114">
              <a:extLst>
                <a:ext uri="{FF2B5EF4-FFF2-40B4-BE49-F238E27FC236}">
                  <a16:creationId xmlns:a16="http://schemas.microsoft.com/office/drawing/2014/main" id="{E71553E9-F3A6-4808-B45B-7BC2F4F7BBF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DE6B1ADC-6B2B-45D2-8E48-D5D5FB5C42DD}"/>
                </a:ext>
              </a:extLst>
            </p:cNvPr>
            <p:cNvSpPr txBox="1"/>
            <p:nvPr/>
          </p:nvSpPr>
          <p:spPr>
            <a:xfrm>
              <a:off x="2987698" y="3705765"/>
              <a:ext cx="740664" cy="369332"/>
            </a:xfrm>
            <a:prstGeom prst="rect">
              <a:avLst/>
            </a:prstGeom>
            <a:noFill/>
          </p:spPr>
          <p:txBody>
            <a:bodyPr wrap="square" rtlCol="0">
              <a:spAutoFit/>
            </a:bodyPr>
            <a:lstStyle/>
            <a:p>
              <a:r>
                <a:rPr lang="en-US" dirty="0"/>
                <a:t>lady</a:t>
              </a:r>
            </a:p>
          </p:txBody>
        </p:sp>
      </p:grpSp>
      <p:grpSp>
        <p:nvGrpSpPr>
          <p:cNvPr id="117" name="Group 116">
            <a:extLst>
              <a:ext uri="{FF2B5EF4-FFF2-40B4-BE49-F238E27FC236}">
                <a16:creationId xmlns:a16="http://schemas.microsoft.com/office/drawing/2014/main" id="{3034EB25-132F-40AD-940A-C3D89B9FECBB}"/>
              </a:ext>
            </a:extLst>
          </p:cNvPr>
          <p:cNvGrpSpPr/>
          <p:nvPr/>
        </p:nvGrpSpPr>
        <p:grpSpPr>
          <a:xfrm>
            <a:off x="2363085" y="3592600"/>
            <a:ext cx="1005252" cy="646331"/>
            <a:chOff x="2884932" y="3705765"/>
            <a:chExt cx="843430" cy="646331"/>
          </a:xfrm>
        </p:grpSpPr>
        <p:sp>
          <p:nvSpPr>
            <p:cNvPr id="118" name="Oval 117">
              <a:extLst>
                <a:ext uri="{FF2B5EF4-FFF2-40B4-BE49-F238E27FC236}">
                  <a16:creationId xmlns:a16="http://schemas.microsoft.com/office/drawing/2014/main" id="{01147A34-1795-4ADF-A7FF-7DC29F768212}"/>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5D088D86-76AD-44E6-8209-EB95654735A4}"/>
                </a:ext>
              </a:extLst>
            </p:cNvPr>
            <p:cNvSpPr txBox="1"/>
            <p:nvPr/>
          </p:nvSpPr>
          <p:spPr>
            <a:xfrm>
              <a:off x="2987698" y="3705765"/>
              <a:ext cx="740664" cy="646331"/>
            </a:xfrm>
            <a:prstGeom prst="rect">
              <a:avLst/>
            </a:prstGeom>
            <a:noFill/>
          </p:spPr>
          <p:txBody>
            <a:bodyPr wrap="square" rtlCol="0">
              <a:spAutoFit/>
            </a:bodyPr>
            <a:lstStyle/>
            <a:p>
              <a:r>
                <a:rPr lang="en-US" dirty="0"/>
                <a:t>mother</a:t>
              </a:r>
            </a:p>
          </p:txBody>
        </p:sp>
      </p:grpSp>
      <p:grpSp>
        <p:nvGrpSpPr>
          <p:cNvPr id="120" name="Group 119">
            <a:extLst>
              <a:ext uri="{FF2B5EF4-FFF2-40B4-BE49-F238E27FC236}">
                <a16:creationId xmlns:a16="http://schemas.microsoft.com/office/drawing/2014/main" id="{6DC94061-6C07-498B-A0D8-4D2CF5C947BA}"/>
              </a:ext>
            </a:extLst>
          </p:cNvPr>
          <p:cNvGrpSpPr/>
          <p:nvPr/>
        </p:nvGrpSpPr>
        <p:grpSpPr>
          <a:xfrm>
            <a:off x="8460743" y="1730707"/>
            <a:ext cx="843430" cy="369332"/>
            <a:chOff x="2884932" y="3705765"/>
            <a:chExt cx="843430" cy="369332"/>
          </a:xfrm>
        </p:grpSpPr>
        <p:sp>
          <p:nvSpPr>
            <p:cNvPr id="121" name="Oval 120">
              <a:extLst>
                <a:ext uri="{FF2B5EF4-FFF2-40B4-BE49-F238E27FC236}">
                  <a16:creationId xmlns:a16="http://schemas.microsoft.com/office/drawing/2014/main" id="{9BCB6190-E4C4-46C4-804D-BCB4F011EDDB}"/>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BD5ECFEB-9D0D-4A79-A700-CF2FB2370EB9}"/>
                </a:ext>
              </a:extLst>
            </p:cNvPr>
            <p:cNvSpPr txBox="1"/>
            <p:nvPr/>
          </p:nvSpPr>
          <p:spPr>
            <a:xfrm>
              <a:off x="2987698" y="3705765"/>
              <a:ext cx="740664" cy="369332"/>
            </a:xfrm>
            <a:prstGeom prst="rect">
              <a:avLst/>
            </a:prstGeom>
            <a:noFill/>
          </p:spPr>
          <p:txBody>
            <a:bodyPr wrap="square" rtlCol="0">
              <a:spAutoFit/>
            </a:bodyPr>
            <a:lstStyle/>
            <a:p>
              <a:r>
                <a:rPr lang="en-US" dirty="0"/>
                <a:t>he</a:t>
              </a:r>
            </a:p>
          </p:txBody>
        </p:sp>
      </p:grpSp>
      <p:grpSp>
        <p:nvGrpSpPr>
          <p:cNvPr id="123" name="Group 122">
            <a:extLst>
              <a:ext uri="{FF2B5EF4-FFF2-40B4-BE49-F238E27FC236}">
                <a16:creationId xmlns:a16="http://schemas.microsoft.com/office/drawing/2014/main" id="{EC45F55B-4BE7-4137-8BED-74ABF932C8F9}"/>
              </a:ext>
            </a:extLst>
          </p:cNvPr>
          <p:cNvGrpSpPr/>
          <p:nvPr/>
        </p:nvGrpSpPr>
        <p:grpSpPr>
          <a:xfrm>
            <a:off x="9588191" y="1890020"/>
            <a:ext cx="999929" cy="646331"/>
            <a:chOff x="2884932" y="3705765"/>
            <a:chExt cx="843430" cy="646331"/>
          </a:xfrm>
        </p:grpSpPr>
        <p:sp>
          <p:nvSpPr>
            <p:cNvPr id="124" name="Oval 123">
              <a:extLst>
                <a:ext uri="{FF2B5EF4-FFF2-40B4-BE49-F238E27FC236}">
                  <a16:creationId xmlns:a16="http://schemas.microsoft.com/office/drawing/2014/main" id="{1579BFAE-01FF-43DE-8D41-35AED8FCE59F}"/>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C16BA22A-7018-496D-AEAE-99A9A0AA227D}"/>
                </a:ext>
              </a:extLst>
            </p:cNvPr>
            <p:cNvSpPr txBox="1"/>
            <p:nvPr/>
          </p:nvSpPr>
          <p:spPr>
            <a:xfrm>
              <a:off x="2987698" y="3705765"/>
              <a:ext cx="740664" cy="646331"/>
            </a:xfrm>
            <a:prstGeom prst="rect">
              <a:avLst/>
            </a:prstGeom>
            <a:noFill/>
          </p:spPr>
          <p:txBody>
            <a:bodyPr wrap="square" rtlCol="0">
              <a:spAutoFit/>
            </a:bodyPr>
            <a:lstStyle/>
            <a:p>
              <a:r>
                <a:rPr lang="en-US" dirty="0"/>
                <a:t>himself</a:t>
              </a:r>
            </a:p>
          </p:txBody>
        </p:sp>
      </p:grpSp>
      <p:grpSp>
        <p:nvGrpSpPr>
          <p:cNvPr id="126" name="Group 125">
            <a:extLst>
              <a:ext uri="{FF2B5EF4-FFF2-40B4-BE49-F238E27FC236}">
                <a16:creationId xmlns:a16="http://schemas.microsoft.com/office/drawing/2014/main" id="{E3E0AA96-1CAE-49A7-8BFE-D79503498A62}"/>
              </a:ext>
            </a:extLst>
          </p:cNvPr>
          <p:cNvGrpSpPr/>
          <p:nvPr/>
        </p:nvGrpSpPr>
        <p:grpSpPr>
          <a:xfrm>
            <a:off x="8349711" y="3194901"/>
            <a:ext cx="951596" cy="646331"/>
            <a:chOff x="2884932" y="3705765"/>
            <a:chExt cx="843430" cy="646331"/>
          </a:xfrm>
        </p:grpSpPr>
        <p:sp>
          <p:nvSpPr>
            <p:cNvPr id="127" name="Oval 126">
              <a:extLst>
                <a:ext uri="{FF2B5EF4-FFF2-40B4-BE49-F238E27FC236}">
                  <a16:creationId xmlns:a16="http://schemas.microsoft.com/office/drawing/2014/main" id="{09031FF6-E35B-4A56-94A1-F78852FA3FF9}"/>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78B1B292-EE3C-4C2A-916C-CF0CFA00F2E7}"/>
                </a:ext>
              </a:extLst>
            </p:cNvPr>
            <p:cNvSpPr txBox="1"/>
            <p:nvPr/>
          </p:nvSpPr>
          <p:spPr>
            <a:xfrm>
              <a:off x="2987698" y="3705765"/>
              <a:ext cx="740664" cy="646331"/>
            </a:xfrm>
            <a:prstGeom prst="rect">
              <a:avLst/>
            </a:prstGeom>
            <a:noFill/>
          </p:spPr>
          <p:txBody>
            <a:bodyPr wrap="square" rtlCol="0">
              <a:spAutoFit/>
            </a:bodyPr>
            <a:lstStyle/>
            <a:p>
              <a:r>
                <a:rPr lang="en-US" dirty="0"/>
                <a:t>father</a:t>
              </a:r>
            </a:p>
          </p:txBody>
        </p:sp>
      </p:grpSp>
      <p:grpSp>
        <p:nvGrpSpPr>
          <p:cNvPr id="129" name="Group 128">
            <a:extLst>
              <a:ext uri="{FF2B5EF4-FFF2-40B4-BE49-F238E27FC236}">
                <a16:creationId xmlns:a16="http://schemas.microsoft.com/office/drawing/2014/main" id="{812418EB-EC5A-40C4-9E01-0C3EB61E3760}"/>
              </a:ext>
            </a:extLst>
          </p:cNvPr>
          <p:cNvGrpSpPr/>
          <p:nvPr/>
        </p:nvGrpSpPr>
        <p:grpSpPr>
          <a:xfrm>
            <a:off x="8804384" y="4033015"/>
            <a:ext cx="843430" cy="369332"/>
            <a:chOff x="2884932" y="3705765"/>
            <a:chExt cx="843430" cy="369332"/>
          </a:xfrm>
        </p:grpSpPr>
        <p:sp>
          <p:nvSpPr>
            <p:cNvPr id="130" name="Oval 129">
              <a:extLst>
                <a:ext uri="{FF2B5EF4-FFF2-40B4-BE49-F238E27FC236}">
                  <a16:creationId xmlns:a16="http://schemas.microsoft.com/office/drawing/2014/main" id="{5723DA7D-80D0-454E-B208-18CC762A4F9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E2671C5-0A0C-4B32-9C3A-24ABFAD40C26}"/>
                </a:ext>
              </a:extLst>
            </p:cNvPr>
            <p:cNvSpPr txBox="1"/>
            <p:nvPr/>
          </p:nvSpPr>
          <p:spPr>
            <a:xfrm>
              <a:off x="2987698" y="3705765"/>
              <a:ext cx="740664" cy="369332"/>
            </a:xfrm>
            <a:prstGeom prst="rect">
              <a:avLst/>
            </a:prstGeom>
            <a:noFill/>
          </p:spPr>
          <p:txBody>
            <a:bodyPr wrap="square" rtlCol="0">
              <a:spAutoFit/>
            </a:bodyPr>
            <a:lstStyle/>
            <a:p>
              <a:r>
                <a:rPr lang="en-US" dirty="0"/>
                <a:t>man</a:t>
              </a:r>
            </a:p>
          </p:txBody>
        </p:sp>
      </p:grpSp>
      <p:grpSp>
        <p:nvGrpSpPr>
          <p:cNvPr id="135" name="Group 134">
            <a:extLst>
              <a:ext uri="{FF2B5EF4-FFF2-40B4-BE49-F238E27FC236}">
                <a16:creationId xmlns:a16="http://schemas.microsoft.com/office/drawing/2014/main" id="{50F3583F-89B3-4FFA-81C9-75669099B976}"/>
              </a:ext>
            </a:extLst>
          </p:cNvPr>
          <p:cNvGrpSpPr/>
          <p:nvPr/>
        </p:nvGrpSpPr>
        <p:grpSpPr>
          <a:xfrm>
            <a:off x="10015888" y="3530391"/>
            <a:ext cx="843430" cy="369332"/>
            <a:chOff x="2884932" y="3705765"/>
            <a:chExt cx="843430" cy="369332"/>
          </a:xfrm>
        </p:grpSpPr>
        <p:sp>
          <p:nvSpPr>
            <p:cNvPr id="136" name="Oval 135">
              <a:extLst>
                <a:ext uri="{FF2B5EF4-FFF2-40B4-BE49-F238E27FC236}">
                  <a16:creationId xmlns:a16="http://schemas.microsoft.com/office/drawing/2014/main" id="{8CC9C803-9E91-4F44-9F30-6ED79661AD7D}"/>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BB238892-BA42-4F5C-9DE6-34223B14E697}"/>
                </a:ext>
              </a:extLst>
            </p:cNvPr>
            <p:cNvSpPr txBox="1"/>
            <p:nvPr/>
          </p:nvSpPr>
          <p:spPr>
            <a:xfrm>
              <a:off x="2987698" y="3705765"/>
              <a:ext cx="740664" cy="369332"/>
            </a:xfrm>
            <a:prstGeom prst="rect">
              <a:avLst/>
            </a:prstGeom>
            <a:noFill/>
          </p:spPr>
          <p:txBody>
            <a:bodyPr wrap="square" rtlCol="0">
              <a:spAutoFit/>
            </a:bodyPr>
            <a:lstStyle/>
            <a:p>
              <a:r>
                <a:rPr lang="en-US" dirty="0"/>
                <a:t>him</a:t>
              </a:r>
            </a:p>
          </p:txBody>
        </p:sp>
      </p:grpSp>
      <p:grpSp>
        <p:nvGrpSpPr>
          <p:cNvPr id="141" name="Group 140">
            <a:extLst>
              <a:ext uri="{FF2B5EF4-FFF2-40B4-BE49-F238E27FC236}">
                <a16:creationId xmlns:a16="http://schemas.microsoft.com/office/drawing/2014/main" id="{8A14EC90-C6FC-4F2C-84AC-8F9BED625F60}"/>
              </a:ext>
            </a:extLst>
          </p:cNvPr>
          <p:cNvGrpSpPr/>
          <p:nvPr/>
        </p:nvGrpSpPr>
        <p:grpSpPr>
          <a:xfrm>
            <a:off x="9251015" y="2742081"/>
            <a:ext cx="966796" cy="400110"/>
            <a:chOff x="2884932" y="3705765"/>
            <a:chExt cx="966796" cy="400110"/>
          </a:xfrm>
        </p:grpSpPr>
        <p:sp>
          <p:nvSpPr>
            <p:cNvPr id="142" name="Oval 141">
              <a:extLst>
                <a:ext uri="{FF2B5EF4-FFF2-40B4-BE49-F238E27FC236}">
                  <a16:creationId xmlns:a16="http://schemas.microsoft.com/office/drawing/2014/main" id="{0D3E093C-54EA-490B-973D-7667AEA26D19}"/>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43" name="TextBox 142">
              <a:extLst>
                <a:ext uri="{FF2B5EF4-FFF2-40B4-BE49-F238E27FC236}">
                  <a16:creationId xmlns:a16="http://schemas.microsoft.com/office/drawing/2014/main" id="{BF833833-557A-489D-B058-CF29559616ED}"/>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2</a:t>
              </a:r>
            </a:p>
          </p:txBody>
        </p:sp>
      </p:grpSp>
      <p:grpSp>
        <p:nvGrpSpPr>
          <p:cNvPr id="147" name="Group 146">
            <a:extLst>
              <a:ext uri="{FF2B5EF4-FFF2-40B4-BE49-F238E27FC236}">
                <a16:creationId xmlns:a16="http://schemas.microsoft.com/office/drawing/2014/main" id="{9E91838E-7268-4E20-9380-8E8865D258B7}"/>
              </a:ext>
            </a:extLst>
          </p:cNvPr>
          <p:cNvGrpSpPr/>
          <p:nvPr/>
        </p:nvGrpSpPr>
        <p:grpSpPr>
          <a:xfrm>
            <a:off x="4370614" y="1834641"/>
            <a:ext cx="843430" cy="369332"/>
            <a:chOff x="2884932" y="3705765"/>
            <a:chExt cx="843430" cy="369332"/>
          </a:xfrm>
        </p:grpSpPr>
        <p:sp>
          <p:nvSpPr>
            <p:cNvPr id="148" name="Oval 147">
              <a:extLst>
                <a:ext uri="{FF2B5EF4-FFF2-40B4-BE49-F238E27FC236}">
                  <a16:creationId xmlns:a16="http://schemas.microsoft.com/office/drawing/2014/main" id="{23B1C0DC-94CE-43F3-806F-A5BE02C1EB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C43EA95F-2A53-4D62-A2C9-477A3EB6C140}"/>
                </a:ext>
              </a:extLst>
            </p:cNvPr>
            <p:cNvSpPr txBox="1"/>
            <p:nvPr/>
          </p:nvSpPr>
          <p:spPr>
            <a:xfrm>
              <a:off x="2987698" y="3705765"/>
              <a:ext cx="740664" cy="369332"/>
            </a:xfrm>
            <a:prstGeom prst="rect">
              <a:avLst/>
            </a:prstGeom>
            <a:noFill/>
          </p:spPr>
          <p:txBody>
            <a:bodyPr wrap="square" rtlCol="0">
              <a:spAutoFit/>
            </a:bodyPr>
            <a:lstStyle/>
            <a:p>
              <a:r>
                <a:rPr lang="en-US" dirty="0"/>
                <a:t>nurse</a:t>
              </a:r>
            </a:p>
          </p:txBody>
        </p:sp>
      </p:grpSp>
      <p:grpSp>
        <p:nvGrpSpPr>
          <p:cNvPr id="150" name="Group 149">
            <a:extLst>
              <a:ext uri="{FF2B5EF4-FFF2-40B4-BE49-F238E27FC236}">
                <a16:creationId xmlns:a16="http://schemas.microsoft.com/office/drawing/2014/main" id="{771CF923-17B7-4277-91BF-9419F47D0B1C}"/>
              </a:ext>
            </a:extLst>
          </p:cNvPr>
          <p:cNvGrpSpPr/>
          <p:nvPr/>
        </p:nvGrpSpPr>
        <p:grpSpPr>
          <a:xfrm>
            <a:off x="3385410" y="4391637"/>
            <a:ext cx="1025103" cy="646331"/>
            <a:chOff x="2884932" y="3705765"/>
            <a:chExt cx="843430" cy="646331"/>
          </a:xfrm>
        </p:grpSpPr>
        <p:sp>
          <p:nvSpPr>
            <p:cNvPr id="151" name="Oval 150">
              <a:extLst>
                <a:ext uri="{FF2B5EF4-FFF2-40B4-BE49-F238E27FC236}">
                  <a16:creationId xmlns:a16="http://schemas.microsoft.com/office/drawing/2014/main" id="{06E4670F-24FE-43D8-8304-A0ED8D55C629}"/>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1F6673D-7D9D-4BEE-93B1-A6B41E7867BD}"/>
                </a:ext>
              </a:extLst>
            </p:cNvPr>
            <p:cNvSpPr txBox="1"/>
            <p:nvPr/>
          </p:nvSpPr>
          <p:spPr>
            <a:xfrm>
              <a:off x="2987698" y="3705765"/>
              <a:ext cx="740664" cy="646331"/>
            </a:xfrm>
            <a:prstGeom prst="rect">
              <a:avLst/>
            </a:prstGeom>
            <a:noFill/>
          </p:spPr>
          <p:txBody>
            <a:bodyPr wrap="square" rtlCol="0">
              <a:spAutoFit/>
            </a:bodyPr>
            <a:lstStyle/>
            <a:p>
              <a:r>
                <a:rPr lang="en-US" dirty="0"/>
                <a:t>teacher</a:t>
              </a:r>
            </a:p>
          </p:txBody>
        </p:sp>
      </p:grpSp>
      <p:grpSp>
        <p:nvGrpSpPr>
          <p:cNvPr id="153" name="Group 152">
            <a:extLst>
              <a:ext uri="{FF2B5EF4-FFF2-40B4-BE49-F238E27FC236}">
                <a16:creationId xmlns:a16="http://schemas.microsoft.com/office/drawing/2014/main" id="{BD0DD36F-9920-41A3-94F8-AD8A4B0BA31C}"/>
              </a:ext>
            </a:extLst>
          </p:cNvPr>
          <p:cNvGrpSpPr/>
          <p:nvPr/>
        </p:nvGrpSpPr>
        <p:grpSpPr>
          <a:xfrm>
            <a:off x="3548868" y="3192855"/>
            <a:ext cx="1049649" cy="646331"/>
            <a:chOff x="2884932" y="3705765"/>
            <a:chExt cx="843430" cy="646331"/>
          </a:xfrm>
        </p:grpSpPr>
        <p:sp>
          <p:nvSpPr>
            <p:cNvPr id="154" name="Oval 153">
              <a:extLst>
                <a:ext uri="{FF2B5EF4-FFF2-40B4-BE49-F238E27FC236}">
                  <a16:creationId xmlns:a16="http://schemas.microsoft.com/office/drawing/2014/main" id="{831C1300-56E9-4557-B5FF-E55ADDE1E366}"/>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B95FFB30-708F-4D38-93F2-7AE01DCED161}"/>
                </a:ext>
              </a:extLst>
            </p:cNvPr>
            <p:cNvSpPr txBox="1"/>
            <p:nvPr/>
          </p:nvSpPr>
          <p:spPr>
            <a:xfrm>
              <a:off x="2987698" y="3705765"/>
              <a:ext cx="740664" cy="646331"/>
            </a:xfrm>
            <a:prstGeom prst="rect">
              <a:avLst/>
            </a:prstGeom>
            <a:noFill/>
          </p:spPr>
          <p:txBody>
            <a:bodyPr wrap="square" rtlCol="0">
              <a:spAutoFit/>
            </a:bodyPr>
            <a:lstStyle/>
            <a:p>
              <a:r>
                <a:rPr lang="en-US" dirty="0"/>
                <a:t>actress</a:t>
              </a:r>
            </a:p>
          </p:txBody>
        </p:sp>
      </p:grpSp>
      <p:grpSp>
        <p:nvGrpSpPr>
          <p:cNvPr id="156" name="Group 155">
            <a:extLst>
              <a:ext uri="{FF2B5EF4-FFF2-40B4-BE49-F238E27FC236}">
                <a16:creationId xmlns:a16="http://schemas.microsoft.com/office/drawing/2014/main" id="{58D8D0E8-D9B2-4FAD-A7EE-A22F5702A742}"/>
              </a:ext>
            </a:extLst>
          </p:cNvPr>
          <p:cNvGrpSpPr/>
          <p:nvPr/>
        </p:nvGrpSpPr>
        <p:grpSpPr>
          <a:xfrm>
            <a:off x="3894098" y="2510128"/>
            <a:ext cx="1197802" cy="369332"/>
            <a:chOff x="2884932" y="3705765"/>
            <a:chExt cx="962476" cy="369332"/>
          </a:xfrm>
        </p:grpSpPr>
        <p:sp>
          <p:nvSpPr>
            <p:cNvPr id="157" name="Oval 156">
              <a:extLst>
                <a:ext uri="{FF2B5EF4-FFF2-40B4-BE49-F238E27FC236}">
                  <a16:creationId xmlns:a16="http://schemas.microsoft.com/office/drawing/2014/main" id="{DDC20817-5924-4924-8676-47B41B5AB2C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544F799A-AF43-4480-8A27-D7744A0DB10E}"/>
                </a:ext>
              </a:extLst>
            </p:cNvPr>
            <p:cNvSpPr txBox="1"/>
            <p:nvPr/>
          </p:nvSpPr>
          <p:spPr>
            <a:xfrm>
              <a:off x="2987698" y="3705765"/>
              <a:ext cx="859710" cy="369332"/>
            </a:xfrm>
            <a:prstGeom prst="rect">
              <a:avLst/>
            </a:prstGeom>
            <a:noFill/>
          </p:spPr>
          <p:txBody>
            <a:bodyPr wrap="square" rtlCol="0">
              <a:spAutoFit/>
            </a:bodyPr>
            <a:lstStyle/>
            <a:p>
              <a:r>
                <a:rPr lang="en-US" dirty="0"/>
                <a:t>waitress</a:t>
              </a:r>
            </a:p>
          </p:txBody>
        </p:sp>
      </p:grpSp>
      <p:grpSp>
        <p:nvGrpSpPr>
          <p:cNvPr id="159" name="Group 158">
            <a:extLst>
              <a:ext uri="{FF2B5EF4-FFF2-40B4-BE49-F238E27FC236}">
                <a16:creationId xmlns:a16="http://schemas.microsoft.com/office/drawing/2014/main" id="{BDB8C991-DE66-4142-B8C0-367A1FA0C35A}"/>
              </a:ext>
            </a:extLst>
          </p:cNvPr>
          <p:cNvGrpSpPr/>
          <p:nvPr/>
        </p:nvGrpSpPr>
        <p:grpSpPr>
          <a:xfrm>
            <a:off x="7415719" y="1502937"/>
            <a:ext cx="1049649" cy="369332"/>
            <a:chOff x="2884932" y="3705765"/>
            <a:chExt cx="843430" cy="369332"/>
          </a:xfrm>
        </p:grpSpPr>
        <p:sp>
          <p:nvSpPr>
            <p:cNvPr id="160" name="Oval 159">
              <a:extLst>
                <a:ext uri="{FF2B5EF4-FFF2-40B4-BE49-F238E27FC236}">
                  <a16:creationId xmlns:a16="http://schemas.microsoft.com/office/drawing/2014/main" id="{4F16EF69-BABE-4B0A-B120-089713B8B51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C5E58E00-FEB4-48FC-8745-60B08D084358}"/>
                </a:ext>
              </a:extLst>
            </p:cNvPr>
            <p:cNvSpPr txBox="1"/>
            <p:nvPr/>
          </p:nvSpPr>
          <p:spPr>
            <a:xfrm>
              <a:off x="2987698" y="3705765"/>
              <a:ext cx="740664" cy="369332"/>
            </a:xfrm>
            <a:prstGeom prst="rect">
              <a:avLst/>
            </a:prstGeom>
            <a:noFill/>
          </p:spPr>
          <p:txBody>
            <a:bodyPr wrap="square" rtlCol="0">
              <a:spAutoFit/>
            </a:bodyPr>
            <a:lstStyle/>
            <a:p>
              <a:r>
                <a:rPr lang="en-US" dirty="0"/>
                <a:t>actor</a:t>
              </a:r>
            </a:p>
          </p:txBody>
        </p:sp>
      </p:grpSp>
      <p:grpSp>
        <p:nvGrpSpPr>
          <p:cNvPr id="162" name="Group 161">
            <a:extLst>
              <a:ext uri="{FF2B5EF4-FFF2-40B4-BE49-F238E27FC236}">
                <a16:creationId xmlns:a16="http://schemas.microsoft.com/office/drawing/2014/main" id="{855E68AD-695D-4CEF-9CDE-163538857C2F}"/>
              </a:ext>
            </a:extLst>
          </p:cNvPr>
          <p:cNvGrpSpPr/>
          <p:nvPr/>
        </p:nvGrpSpPr>
        <p:grpSpPr>
          <a:xfrm>
            <a:off x="7536803" y="3974518"/>
            <a:ext cx="921758" cy="369332"/>
            <a:chOff x="2884932" y="3705765"/>
            <a:chExt cx="843430" cy="369332"/>
          </a:xfrm>
        </p:grpSpPr>
        <p:sp>
          <p:nvSpPr>
            <p:cNvPr id="163" name="Oval 162">
              <a:extLst>
                <a:ext uri="{FF2B5EF4-FFF2-40B4-BE49-F238E27FC236}">
                  <a16:creationId xmlns:a16="http://schemas.microsoft.com/office/drawing/2014/main" id="{BD5F0DEE-8181-4AE4-9D14-EA73C40EA2C4}"/>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00C06937-19E8-4B09-B24A-E8F43EA3C65A}"/>
                </a:ext>
              </a:extLst>
            </p:cNvPr>
            <p:cNvSpPr txBox="1"/>
            <p:nvPr/>
          </p:nvSpPr>
          <p:spPr>
            <a:xfrm>
              <a:off x="2987698" y="3705765"/>
              <a:ext cx="740664" cy="369332"/>
            </a:xfrm>
            <a:prstGeom prst="rect">
              <a:avLst/>
            </a:prstGeom>
            <a:noFill/>
          </p:spPr>
          <p:txBody>
            <a:bodyPr wrap="square" rtlCol="0">
              <a:spAutoFit/>
            </a:bodyPr>
            <a:lstStyle/>
            <a:p>
              <a:r>
                <a:rPr lang="en-US" dirty="0"/>
                <a:t>doctor</a:t>
              </a:r>
            </a:p>
          </p:txBody>
        </p:sp>
      </p:grpSp>
      <p:grpSp>
        <p:nvGrpSpPr>
          <p:cNvPr id="165" name="Group 164">
            <a:extLst>
              <a:ext uri="{FF2B5EF4-FFF2-40B4-BE49-F238E27FC236}">
                <a16:creationId xmlns:a16="http://schemas.microsoft.com/office/drawing/2014/main" id="{DAD9BDE9-96DB-4EC2-AA87-04DCA618D96B}"/>
              </a:ext>
            </a:extLst>
          </p:cNvPr>
          <p:cNvGrpSpPr/>
          <p:nvPr/>
        </p:nvGrpSpPr>
        <p:grpSpPr>
          <a:xfrm>
            <a:off x="7038055" y="2187914"/>
            <a:ext cx="1069315" cy="646331"/>
            <a:chOff x="2884932" y="3705765"/>
            <a:chExt cx="843430" cy="646331"/>
          </a:xfrm>
        </p:grpSpPr>
        <p:sp>
          <p:nvSpPr>
            <p:cNvPr id="166" name="Oval 165">
              <a:extLst>
                <a:ext uri="{FF2B5EF4-FFF2-40B4-BE49-F238E27FC236}">
                  <a16:creationId xmlns:a16="http://schemas.microsoft.com/office/drawing/2014/main" id="{CCE61221-3728-4784-9FF9-40C1EDD2B1DA}"/>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46CDA76-EEEB-448D-99E5-23A32E8D482C}"/>
                </a:ext>
              </a:extLst>
            </p:cNvPr>
            <p:cNvSpPr txBox="1"/>
            <p:nvPr/>
          </p:nvSpPr>
          <p:spPr>
            <a:xfrm>
              <a:off x="2987698" y="3705765"/>
              <a:ext cx="740664" cy="646331"/>
            </a:xfrm>
            <a:prstGeom prst="rect">
              <a:avLst/>
            </a:prstGeom>
            <a:noFill/>
          </p:spPr>
          <p:txBody>
            <a:bodyPr wrap="square" rtlCol="0">
              <a:spAutoFit/>
            </a:bodyPr>
            <a:lstStyle/>
            <a:p>
              <a:r>
                <a:rPr lang="en-US" dirty="0"/>
                <a:t>warrior</a:t>
              </a:r>
            </a:p>
          </p:txBody>
        </p:sp>
      </p:grpSp>
      <p:grpSp>
        <p:nvGrpSpPr>
          <p:cNvPr id="168" name="Group 167">
            <a:extLst>
              <a:ext uri="{FF2B5EF4-FFF2-40B4-BE49-F238E27FC236}">
                <a16:creationId xmlns:a16="http://schemas.microsoft.com/office/drawing/2014/main" id="{C4AC5695-A829-49DF-AFE2-B58B6C0633BC}"/>
              </a:ext>
            </a:extLst>
          </p:cNvPr>
          <p:cNvGrpSpPr/>
          <p:nvPr/>
        </p:nvGrpSpPr>
        <p:grpSpPr>
          <a:xfrm>
            <a:off x="7000570" y="3468335"/>
            <a:ext cx="725413" cy="369332"/>
            <a:chOff x="2884932" y="3705765"/>
            <a:chExt cx="843430" cy="369332"/>
          </a:xfrm>
        </p:grpSpPr>
        <p:sp>
          <p:nvSpPr>
            <p:cNvPr id="169" name="Oval 168">
              <a:extLst>
                <a:ext uri="{FF2B5EF4-FFF2-40B4-BE49-F238E27FC236}">
                  <a16:creationId xmlns:a16="http://schemas.microsoft.com/office/drawing/2014/main" id="{5C0FDB72-6A96-4B98-A680-99082F75F06C}"/>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67ABCFB2-4008-430C-93A7-F86FBEB0A6F9}"/>
                </a:ext>
              </a:extLst>
            </p:cNvPr>
            <p:cNvSpPr txBox="1"/>
            <p:nvPr/>
          </p:nvSpPr>
          <p:spPr>
            <a:xfrm>
              <a:off x="2987698" y="3705765"/>
              <a:ext cx="740664" cy="369332"/>
            </a:xfrm>
            <a:prstGeom prst="rect">
              <a:avLst/>
            </a:prstGeom>
            <a:noFill/>
          </p:spPr>
          <p:txBody>
            <a:bodyPr wrap="square" rtlCol="0">
              <a:spAutoFit/>
            </a:bodyPr>
            <a:lstStyle/>
            <a:p>
              <a:r>
                <a:rPr lang="en-US" dirty="0"/>
                <a:t>boss</a:t>
              </a:r>
            </a:p>
          </p:txBody>
        </p:sp>
      </p:grpSp>
      <p:grpSp>
        <p:nvGrpSpPr>
          <p:cNvPr id="171" name="Group 170">
            <a:extLst>
              <a:ext uri="{FF2B5EF4-FFF2-40B4-BE49-F238E27FC236}">
                <a16:creationId xmlns:a16="http://schemas.microsoft.com/office/drawing/2014/main" id="{96705A68-F6D7-439D-B35D-2BE59D34B8C6}"/>
              </a:ext>
            </a:extLst>
          </p:cNvPr>
          <p:cNvGrpSpPr/>
          <p:nvPr/>
        </p:nvGrpSpPr>
        <p:grpSpPr>
          <a:xfrm>
            <a:off x="5940405" y="3030860"/>
            <a:ext cx="1069315" cy="369332"/>
            <a:chOff x="2884932" y="3705765"/>
            <a:chExt cx="843430" cy="369332"/>
          </a:xfrm>
        </p:grpSpPr>
        <p:sp>
          <p:nvSpPr>
            <p:cNvPr id="172" name="Oval 171">
              <a:extLst>
                <a:ext uri="{FF2B5EF4-FFF2-40B4-BE49-F238E27FC236}">
                  <a16:creationId xmlns:a16="http://schemas.microsoft.com/office/drawing/2014/main" id="{924F4EAC-48F8-4412-8F83-34CB5083F0F7}"/>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9F5B7092-2A42-4882-8780-CA69B2C6A53C}"/>
                </a:ext>
              </a:extLst>
            </p:cNvPr>
            <p:cNvSpPr txBox="1"/>
            <p:nvPr/>
          </p:nvSpPr>
          <p:spPr>
            <a:xfrm>
              <a:off x="2987698" y="3705765"/>
              <a:ext cx="740664" cy="369332"/>
            </a:xfrm>
            <a:prstGeom prst="rect">
              <a:avLst/>
            </a:prstGeom>
            <a:noFill/>
          </p:spPr>
          <p:txBody>
            <a:bodyPr wrap="square" rtlCol="0">
              <a:spAutoFit/>
            </a:bodyPr>
            <a:lstStyle/>
            <a:p>
              <a:r>
                <a:rPr lang="en-US" dirty="0"/>
                <a:t>career</a:t>
              </a:r>
            </a:p>
          </p:txBody>
        </p:sp>
      </p:grpSp>
      <p:grpSp>
        <p:nvGrpSpPr>
          <p:cNvPr id="174" name="Group 173">
            <a:extLst>
              <a:ext uri="{FF2B5EF4-FFF2-40B4-BE49-F238E27FC236}">
                <a16:creationId xmlns:a16="http://schemas.microsoft.com/office/drawing/2014/main" id="{694AFEA3-A740-41F9-83A1-E3D1E623CCC0}"/>
              </a:ext>
            </a:extLst>
          </p:cNvPr>
          <p:cNvGrpSpPr/>
          <p:nvPr/>
        </p:nvGrpSpPr>
        <p:grpSpPr>
          <a:xfrm>
            <a:off x="4455002" y="3816061"/>
            <a:ext cx="1069315" cy="369332"/>
            <a:chOff x="2884932" y="3705765"/>
            <a:chExt cx="843430" cy="369332"/>
          </a:xfrm>
        </p:grpSpPr>
        <p:sp>
          <p:nvSpPr>
            <p:cNvPr id="175" name="Oval 174">
              <a:extLst>
                <a:ext uri="{FF2B5EF4-FFF2-40B4-BE49-F238E27FC236}">
                  <a16:creationId xmlns:a16="http://schemas.microsoft.com/office/drawing/2014/main" id="{72616DE8-A2A9-4A7E-86BF-19E288BE32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CA564349-6930-47F9-AAE4-C5A8F4861ED5}"/>
                </a:ext>
              </a:extLst>
            </p:cNvPr>
            <p:cNvSpPr txBox="1"/>
            <p:nvPr/>
          </p:nvSpPr>
          <p:spPr>
            <a:xfrm>
              <a:off x="2987698" y="3705765"/>
              <a:ext cx="740664" cy="369332"/>
            </a:xfrm>
            <a:prstGeom prst="rect">
              <a:avLst/>
            </a:prstGeom>
            <a:noFill/>
          </p:spPr>
          <p:txBody>
            <a:bodyPr wrap="square" rtlCol="0">
              <a:spAutoFit/>
            </a:bodyPr>
            <a:lstStyle/>
            <a:p>
              <a:r>
                <a:rPr lang="en-US" dirty="0"/>
                <a:t>family</a:t>
              </a:r>
            </a:p>
          </p:txBody>
        </p:sp>
      </p:grpSp>
      <p:sp>
        <p:nvSpPr>
          <p:cNvPr id="177" name="TextBox 176">
            <a:extLst>
              <a:ext uri="{FF2B5EF4-FFF2-40B4-BE49-F238E27FC236}">
                <a16:creationId xmlns:a16="http://schemas.microsoft.com/office/drawing/2014/main" id="{82B10834-5E60-4A85-B9AB-85032D4B7DF0}"/>
              </a:ext>
            </a:extLst>
          </p:cNvPr>
          <p:cNvSpPr txBox="1"/>
          <p:nvPr/>
        </p:nvSpPr>
        <p:spPr>
          <a:xfrm>
            <a:off x="10685600" y="2165784"/>
            <a:ext cx="614271" cy="307777"/>
          </a:xfrm>
          <a:prstGeom prst="rect">
            <a:avLst/>
          </a:prstGeom>
          <a:noFill/>
        </p:spPr>
        <p:txBody>
          <a:bodyPr wrap="none" rtlCol="0">
            <a:spAutoFit/>
          </a:bodyPr>
          <a:lstStyle/>
          <a:p>
            <a:r>
              <a:rPr lang="en-US" sz="1400" b="1" dirty="0"/>
              <a:t>MALE</a:t>
            </a:r>
          </a:p>
        </p:txBody>
      </p:sp>
      <p:sp>
        <p:nvSpPr>
          <p:cNvPr id="178" name="TextBox 177">
            <a:extLst>
              <a:ext uri="{FF2B5EF4-FFF2-40B4-BE49-F238E27FC236}">
                <a16:creationId xmlns:a16="http://schemas.microsoft.com/office/drawing/2014/main" id="{FC238036-E081-4955-BA47-0EFE223BFE91}"/>
              </a:ext>
            </a:extLst>
          </p:cNvPr>
          <p:cNvSpPr txBox="1"/>
          <p:nvPr/>
        </p:nvSpPr>
        <p:spPr>
          <a:xfrm>
            <a:off x="2472974" y="1783308"/>
            <a:ext cx="784189" cy="307777"/>
          </a:xfrm>
          <a:prstGeom prst="rect">
            <a:avLst/>
          </a:prstGeom>
          <a:noFill/>
        </p:spPr>
        <p:txBody>
          <a:bodyPr wrap="none" rtlCol="0">
            <a:spAutoFit/>
          </a:bodyPr>
          <a:lstStyle/>
          <a:p>
            <a:r>
              <a:rPr lang="en-US" sz="1400" b="1" dirty="0"/>
              <a:t>FEMALE</a:t>
            </a:r>
          </a:p>
        </p:txBody>
      </p:sp>
      <p:cxnSp>
        <p:nvCxnSpPr>
          <p:cNvPr id="5" name="Straight Connector 4">
            <a:extLst>
              <a:ext uri="{FF2B5EF4-FFF2-40B4-BE49-F238E27FC236}">
                <a16:creationId xmlns:a16="http://schemas.microsoft.com/office/drawing/2014/main" id="{76146179-3709-48A3-887B-5AA405A8BA42}"/>
              </a:ext>
            </a:extLst>
          </p:cNvPr>
          <p:cNvCxnSpPr>
            <a:cxnSpLocks/>
            <a:endCxn id="148" idx="3"/>
          </p:cNvCxnSpPr>
          <p:nvPr/>
        </p:nvCxnSpPr>
        <p:spPr>
          <a:xfrm flipV="1">
            <a:off x="2299558" y="2189875"/>
            <a:ext cx="2087414" cy="112939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419B988-BD02-4E44-A448-2DC077ED61F3}"/>
              </a:ext>
            </a:extLst>
          </p:cNvPr>
          <p:cNvCxnSpPr>
            <a:cxnSpLocks/>
            <a:stCxn id="142" idx="2"/>
            <a:endCxn id="148" idx="5"/>
          </p:cNvCxnSpPr>
          <p:nvPr/>
        </p:nvCxnSpPr>
        <p:spPr>
          <a:xfrm flipH="1" flipV="1">
            <a:off x="4458011" y="2186387"/>
            <a:ext cx="4793065" cy="87936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177" grpId="0"/>
      <p:bldP spid="17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41655</TotalTime>
  <Words>3658</Words>
  <Application>Microsoft Office PowerPoint</Application>
  <PresentationFormat>Widescreen</PresentationFormat>
  <Paragraphs>592</Paragraphs>
  <Slides>36</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PowerPoint Presentation</vt:lpstr>
      <vt:lpstr>PowerPoint Presentation</vt:lpstr>
      <vt:lpstr>PowerPoint Presentation</vt:lpstr>
      <vt:lpstr>WordBias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WordBias: An Interactive Visual tool for exploring Intersectional Social biases encoded in Word Embeddings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Fairness &amp; Transparency in Algorithmic Decision Making</dc:title>
  <dc:creator>bhavya ghai</dc:creator>
  <cp:lastModifiedBy>Bhavya Ghai</cp:lastModifiedBy>
  <cp:revision>747</cp:revision>
  <dcterms:created xsi:type="dcterms:W3CDTF">2018-08-07T14:06:47Z</dcterms:created>
  <dcterms:modified xsi:type="dcterms:W3CDTF">2021-04-19T14:21:57Z</dcterms:modified>
</cp:coreProperties>
</file>